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10" r:id="rId2"/>
    <p:sldId id="312" r:id="rId3"/>
    <p:sldId id="311" r:id="rId4"/>
    <p:sldId id="315" r:id="rId5"/>
    <p:sldId id="317" r:id="rId6"/>
    <p:sldId id="318" r:id="rId7"/>
    <p:sldId id="265" r:id="rId8"/>
    <p:sldId id="294" r:id="rId9"/>
    <p:sldId id="279" r:id="rId10"/>
    <p:sldId id="266" r:id="rId11"/>
    <p:sldId id="285" r:id="rId12"/>
    <p:sldId id="291" r:id="rId13"/>
    <p:sldId id="308" r:id="rId14"/>
    <p:sldId id="273" r:id="rId15"/>
    <p:sldId id="292" r:id="rId16"/>
    <p:sldId id="263" r:id="rId17"/>
    <p:sldId id="287" r:id="rId18"/>
    <p:sldId id="288" r:id="rId19"/>
    <p:sldId id="289" r:id="rId20"/>
    <p:sldId id="290" r:id="rId2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C8AE"/>
    <a:srgbClr val="C2B18C"/>
    <a:srgbClr val="000000"/>
    <a:srgbClr val="D0B669"/>
    <a:srgbClr val="FFFFFF"/>
    <a:srgbClr val="DDD1BB"/>
    <a:srgbClr val="C8B594"/>
    <a:srgbClr val="DCD0BA"/>
    <a:srgbClr val="262626"/>
    <a:srgbClr val="D7C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875145-F7B5-4702-BFA3-2C1863AB1E7B}" v="9" dt="2024-09-11T10:33:22.0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60"/>
  </p:normalViewPr>
  <p:slideViewPr>
    <p:cSldViewPr snapToGrid="0">
      <p:cViewPr varScale="1">
        <p:scale>
          <a:sx n="67" d="100"/>
          <a:sy n="67" d="100"/>
        </p:scale>
        <p:origin x="2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裕司 岡野" userId="e66abb310f6b9ebd" providerId="LiveId" clId="{EE875145-F7B5-4702-BFA3-2C1863AB1E7B}"/>
    <pc:docChg chg="custSel delSld modSld sldOrd">
      <pc:chgData name="裕司 岡野" userId="e66abb310f6b9ebd" providerId="LiveId" clId="{EE875145-F7B5-4702-BFA3-2C1863AB1E7B}" dt="2024-09-11T11:41:55.633" v="608" actId="20577"/>
      <pc:docMkLst>
        <pc:docMk/>
      </pc:docMkLst>
      <pc:sldChg chg="modSp mod">
        <pc:chgData name="裕司 岡野" userId="e66abb310f6b9ebd" providerId="LiveId" clId="{EE875145-F7B5-4702-BFA3-2C1863AB1E7B}" dt="2024-09-11T10:29:19.279" v="181" actId="6549"/>
        <pc:sldMkLst>
          <pc:docMk/>
          <pc:sldMk cId="3172258114" sldId="263"/>
        </pc:sldMkLst>
        <pc:spChg chg="mod">
          <ac:chgData name="裕司 岡野" userId="e66abb310f6b9ebd" providerId="LiveId" clId="{EE875145-F7B5-4702-BFA3-2C1863AB1E7B}" dt="2024-09-11T10:29:19.279" v="181" actId="6549"/>
          <ac:spMkLst>
            <pc:docMk/>
            <pc:sldMk cId="3172258114" sldId="263"/>
            <ac:spMk id="6" creationId="{302E8BE2-B44A-0D1F-2299-F132B1FA15CE}"/>
          </ac:spMkLst>
        </pc:spChg>
      </pc:sldChg>
      <pc:sldChg chg="modSp mod">
        <pc:chgData name="裕司 岡野" userId="e66abb310f6b9ebd" providerId="LiveId" clId="{EE875145-F7B5-4702-BFA3-2C1863AB1E7B}" dt="2024-09-11T10:30:32.216" v="182" actId="14100"/>
        <pc:sldMkLst>
          <pc:docMk/>
          <pc:sldMk cId="3336699865" sldId="266"/>
        </pc:sldMkLst>
        <pc:picChg chg="mod">
          <ac:chgData name="裕司 岡野" userId="e66abb310f6b9ebd" providerId="LiveId" clId="{EE875145-F7B5-4702-BFA3-2C1863AB1E7B}" dt="2024-09-11T10:30:32.216" v="182" actId="14100"/>
          <ac:picMkLst>
            <pc:docMk/>
            <pc:sldMk cId="3336699865" sldId="266"/>
            <ac:picMk id="5" creationId="{2FA6C003-835E-042B-D75C-E4F4243FD565}"/>
          </ac:picMkLst>
        </pc:picChg>
      </pc:sldChg>
      <pc:sldChg chg="ord">
        <pc:chgData name="裕司 岡野" userId="e66abb310f6b9ebd" providerId="LiveId" clId="{EE875145-F7B5-4702-BFA3-2C1863AB1E7B}" dt="2024-09-11T10:28:12.207" v="171"/>
        <pc:sldMkLst>
          <pc:docMk/>
          <pc:sldMk cId="3771444540" sldId="279"/>
        </pc:sldMkLst>
      </pc:sldChg>
      <pc:sldChg chg="modSp mod">
        <pc:chgData name="裕司 岡野" userId="e66abb310f6b9ebd" providerId="LiveId" clId="{EE875145-F7B5-4702-BFA3-2C1863AB1E7B}" dt="2024-09-11T11:41:55.633" v="608" actId="20577"/>
        <pc:sldMkLst>
          <pc:docMk/>
          <pc:sldMk cId="2537260380" sldId="288"/>
        </pc:sldMkLst>
        <pc:spChg chg="mod">
          <ac:chgData name="裕司 岡野" userId="e66abb310f6b9ebd" providerId="LiveId" clId="{EE875145-F7B5-4702-BFA3-2C1863AB1E7B}" dt="2024-09-11T11:41:55.633" v="608" actId="20577"/>
          <ac:spMkLst>
            <pc:docMk/>
            <pc:sldMk cId="2537260380" sldId="288"/>
            <ac:spMk id="6" creationId="{302E8BE2-B44A-0D1F-2299-F132B1FA15CE}"/>
          </ac:spMkLst>
        </pc:spChg>
      </pc:sldChg>
      <pc:sldChg chg="addSp delSp modSp mod modNotesTx">
        <pc:chgData name="裕司 岡野" userId="e66abb310f6b9ebd" providerId="LiveId" clId="{EE875145-F7B5-4702-BFA3-2C1863AB1E7B}" dt="2024-09-11T10:27:39.660" v="169" actId="20577"/>
        <pc:sldMkLst>
          <pc:docMk/>
          <pc:sldMk cId="1196472400" sldId="294"/>
        </pc:sldMkLst>
        <pc:spChg chg="add mod">
          <ac:chgData name="裕司 岡野" userId="e66abb310f6b9ebd" providerId="LiveId" clId="{EE875145-F7B5-4702-BFA3-2C1863AB1E7B}" dt="2024-09-11T10:26:39.467" v="126" actId="14100"/>
          <ac:spMkLst>
            <pc:docMk/>
            <pc:sldMk cId="1196472400" sldId="294"/>
            <ac:spMk id="7" creationId="{4B9C37AA-D304-6712-5FBC-2E2F517C0D72}"/>
          </ac:spMkLst>
        </pc:spChg>
        <pc:spChg chg="add mod">
          <ac:chgData name="裕司 岡野" userId="e66abb310f6b9ebd" providerId="LiveId" clId="{EE875145-F7B5-4702-BFA3-2C1863AB1E7B}" dt="2024-09-11T10:26:50.191" v="133" actId="20577"/>
          <ac:spMkLst>
            <pc:docMk/>
            <pc:sldMk cId="1196472400" sldId="294"/>
            <ac:spMk id="8" creationId="{AE9F597E-FC5B-74B5-1F3C-858F9DB40FB7}"/>
          </ac:spMkLst>
        </pc:spChg>
        <pc:spChg chg="mod">
          <ac:chgData name="裕司 岡野" userId="e66abb310f6b9ebd" providerId="LiveId" clId="{EE875145-F7B5-4702-BFA3-2C1863AB1E7B}" dt="2024-09-11T10:24:57.740" v="92" actId="478"/>
          <ac:spMkLst>
            <pc:docMk/>
            <pc:sldMk cId="1196472400" sldId="294"/>
            <ac:spMk id="11" creationId="{2D27CEFC-1045-4873-A43F-199D7B35E066}"/>
          </ac:spMkLst>
        </pc:spChg>
        <pc:spChg chg="mod">
          <ac:chgData name="裕司 岡野" userId="e66abb310f6b9ebd" providerId="LiveId" clId="{EE875145-F7B5-4702-BFA3-2C1863AB1E7B}" dt="2024-09-11T10:24:57.740" v="92" actId="478"/>
          <ac:spMkLst>
            <pc:docMk/>
            <pc:sldMk cId="1196472400" sldId="294"/>
            <ac:spMk id="12" creationId="{1F43BA85-7337-5D40-1222-0DB4BF28C228}"/>
          </ac:spMkLst>
        </pc:spChg>
        <pc:spChg chg="mod">
          <ac:chgData name="裕司 岡野" userId="e66abb310f6b9ebd" providerId="LiveId" clId="{EE875145-F7B5-4702-BFA3-2C1863AB1E7B}" dt="2024-09-11T10:24:57.740" v="92" actId="478"/>
          <ac:spMkLst>
            <pc:docMk/>
            <pc:sldMk cId="1196472400" sldId="294"/>
            <ac:spMk id="24" creationId="{039B4585-0D86-49F1-1ED7-427BCDDDD0C1}"/>
          </ac:spMkLst>
        </pc:spChg>
        <pc:spChg chg="mod">
          <ac:chgData name="裕司 岡野" userId="e66abb310f6b9ebd" providerId="LiveId" clId="{EE875145-F7B5-4702-BFA3-2C1863AB1E7B}" dt="2024-09-11T10:24:57.740" v="92" actId="478"/>
          <ac:spMkLst>
            <pc:docMk/>
            <pc:sldMk cId="1196472400" sldId="294"/>
            <ac:spMk id="26" creationId="{2A60F71C-5265-8FB9-F371-8F2AA7727396}"/>
          </ac:spMkLst>
        </pc:spChg>
        <pc:spChg chg="mod">
          <ac:chgData name="裕司 岡野" userId="e66abb310f6b9ebd" providerId="LiveId" clId="{EE875145-F7B5-4702-BFA3-2C1863AB1E7B}" dt="2024-09-11T10:24:57.740" v="92" actId="478"/>
          <ac:spMkLst>
            <pc:docMk/>
            <pc:sldMk cId="1196472400" sldId="294"/>
            <ac:spMk id="35" creationId="{535F3F6F-3CF7-4E1C-C758-C821425818BC}"/>
          </ac:spMkLst>
        </pc:spChg>
        <pc:spChg chg="mod">
          <ac:chgData name="裕司 岡野" userId="e66abb310f6b9ebd" providerId="LiveId" clId="{EE875145-F7B5-4702-BFA3-2C1863AB1E7B}" dt="2024-09-11T10:24:57.740" v="92" actId="478"/>
          <ac:spMkLst>
            <pc:docMk/>
            <pc:sldMk cId="1196472400" sldId="294"/>
            <ac:spMk id="36" creationId="{94785DE4-BB18-C31C-A7FC-AE6A4D4338F5}"/>
          </ac:spMkLst>
        </pc:spChg>
        <pc:spChg chg="mod">
          <ac:chgData name="裕司 岡野" userId="e66abb310f6b9ebd" providerId="LiveId" clId="{EE875145-F7B5-4702-BFA3-2C1863AB1E7B}" dt="2024-09-11T10:24:57.740" v="92" actId="478"/>
          <ac:spMkLst>
            <pc:docMk/>
            <pc:sldMk cId="1196472400" sldId="294"/>
            <ac:spMk id="37" creationId="{FF292386-190E-9705-37B0-DEB0892A10EE}"/>
          </ac:spMkLst>
        </pc:spChg>
        <pc:spChg chg="mod">
          <ac:chgData name="裕司 岡野" userId="e66abb310f6b9ebd" providerId="LiveId" clId="{EE875145-F7B5-4702-BFA3-2C1863AB1E7B}" dt="2024-09-11T10:24:57.740" v="92" actId="478"/>
          <ac:spMkLst>
            <pc:docMk/>
            <pc:sldMk cId="1196472400" sldId="294"/>
            <ac:spMk id="38" creationId="{CE2B9177-76E9-432D-6921-7DB77385B5D3}"/>
          </ac:spMkLst>
        </pc:spChg>
        <pc:spChg chg="mod">
          <ac:chgData name="裕司 岡野" userId="e66abb310f6b9ebd" providerId="LiveId" clId="{EE875145-F7B5-4702-BFA3-2C1863AB1E7B}" dt="2024-09-11T10:27:39.660" v="169" actId="20577"/>
          <ac:spMkLst>
            <pc:docMk/>
            <pc:sldMk cId="1196472400" sldId="294"/>
            <ac:spMk id="39" creationId="{7A1ED954-AAA4-6959-6EC7-4CDDFC62A058}"/>
          </ac:spMkLst>
        </pc:spChg>
        <pc:spChg chg="mod">
          <ac:chgData name="裕司 岡野" userId="e66abb310f6b9ebd" providerId="LiveId" clId="{EE875145-F7B5-4702-BFA3-2C1863AB1E7B}" dt="2024-09-11T10:24:57.740" v="92" actId="478"/>
          <ac:spMkLst>
            <pc:docMk/>
            <pc:sldMk cId="1196472400" sldId="294"/>
            <ac:spMk id="41" creationId="{7CF03BBC-8270-D96E-5344-3B1493B48920}"/>
          </ac:spMkLst>
        </pc:spChg>
        <pc:spChg chg="mod">
          <ac:chgData name="裕司 岡野" userId="e66abb310f6b9ebd" providerId="LiveId" clId="{EE875145-F7B5-4702-BFA3-2C1863AB1E7B}" dt="2024-09-11T10:24:57.740" v="92" actId="478"/>
          <ac:spMkLst>
            <pc:docMk/>
            <pc:sldMk cId="1196472400" sldId="294"/>
            <ac:spMk id="43" creationId="{3CD1D955-0729-14AF-5F39-1F181250BACD}"/>
          </ac:spMkLst>
        </pc:spChg>
        <pc:spChg chg="mod">
          <ac:chgData name="裕司 岡野" userId="e66abb310f6b9ebd" providerId="LiveId" clId="{EE875145-F7B5-4702-BFA3-2C1863AB1E7B}" dt="2024-09-11T10:24:57.740" v="92" actId="478"/>
          <ac:spMkLst>
            <pc:docMk/>
            <pc:sldMk cId="1196472400" sldId="294"/>
            <ac:spMk id="59" creationId="{4531E992-337E-FEEB-98C2-D16CCBB76A1B}"/>
          </ac:spMkLst>
        </pc:spChg>
        <pc:grpChg chg="mod">
          <ac:chgData name="裕司 岡野" userId="e66abb310f6b9ebd" providerId="LiveId" clId="{EE875145-F7B5-4702-BFA3-2C1863AB1E7B}" dt="2024-09-11T10:24:57.740" v="92" actId="478"/>
          <ac:grpSpMkLst>
            <pc:docMk/>
            <pc:sldMk cId="1196472400" sldId="294"/>
            <ac:grpSpMk id="60" creationId="{5D517D5F-4EDA-3530-1DE5-F320A1DE0F82}"/>
          </ac:grpSpMkLst>
        </pc:grpChg>
        <pc:grpChg chg="mod">
          <ac:chgData name="裕司 岡野" userId="e66abb310f6b9ebd" providerId="LiveId" clId="{EE875145-F7B5-4702-BFA3-2C1863AB1E7B}" dt="2024-09-11T10:24:57.740" v="92" actId="478"/>
          <ac:grpSpMkLst>
            <pc:docMk/>
            <pc:sldMk cId="1196472400" sldId="294"/>
            <ac:grpSpMk id="61" creationId="{D4E5924A-6428-8E82-F316-CA747D18B2A8}"/>
          </ac:grpSpMkLst>
        </pc:grpChg>
        <pc:picChg chg="add mod">
          <ac:chgData name="裕司 岡野" userId="e66abb310f6b9ebd" providerId="LiveId" clId="{EE875145-F7B5-4702-BFA3-2C1863AB1E7B}" dt="2024-09-11T10:25:36.018" v="101" actId="1076"/>
          <ac:picMkLst>
            <pc:docMk/>
            <pc:sldMk cId="1196472400" sldId="294"/>
            <ac:picMk id="2" creationId="{1B1EA1A6-7AA2-FC4F-DBE0-3B8D4556E37A}"/>
          </ac:picMkLst>
        </pc:picChg>
        <pc:picChg chg="add mod">
          <ac:chgData name="裕司 岡野" userId="e66abb310f6b9ebd" providerId="LiveId" clId="{EE875145-F7B5-4702-BFA3-2C1863AB1E7B}" dt="2024-09-11T10:25:23.251" v="99" actId="14100"/>
          <ac:picMkLst>
            <pc:docMk/>
            <pc:sldMk cId="1196472400" sldId="294"/>
            <ac:picMk id="3" creationId="{B8ECAFF1-93A1-7A8B-9F11-9FC03AB5B9D3}"/>
          </ac:picMkLst>
        </pc:picChg>
        <pc:picChg chg="del mod">
          <ac:chgData name="裕司 岡野" userId="e66abb310f6b9ebd" providerId="LiveId" clId="{EE875145-F7B5-4702-BFA3-2C1863AB1E7B}" dt="2024-09-11T10:25:05.201" v="96" actId="478"/>
          <ac:picMkLst>
            <pc:docMk/>
            <pc:sldMk cId="1196472400" sldId="294"/>
            <ac:picMk id="15" creationId="{166A52FE-1C90-D4CB-167A-4DB668E68FAB}"/>
          </ac:picMkLst>
        </pc:picChg>
        <pc:picChg chg="mod">
          <ac:chgData name="裕司 岡野" userId="e66abb310f6b9ebd" providerId="LiveId" clId="{EE875145-F7B5-4702-BFA3-2C1863AB1E7B}" dt="2024-09-11T10:24:57.740" v="92" actId="478"/>
          <ac:picMkLst>
            <pc:docMk/>
            <pc:sldMk cId="1196472400" sldId="294"/>
            <ac:picMk id="34" creationId="{D3408C3A-974C-C373-39D5-30BF88830F4D}"/>
          </ac:picMkLst>
        </pc:picChg>
        <pc:picChg chg="del">
          <ac:chgData name="裕司 岡野" userId="e66abb310f6b9ebd" providerId="LiveId" clId="{EE875145-F7B5-4702-BFA3-2C1863AB1E7B}" dt="2024-09-11T10:24:57.740" v="92" actId="478"/>
          <ac:picMkLst>
            <pc:docMk/>
            <pc:sldMk cId="1196472400" sldId="294"/>
            <ac:picMk id="1027" creationId="{2605680D-E14B-D60C-CBE4-ED889E682C0F}"/>
          </ac:picMkLst>
        </pc:picChg>
      </pc:sldChg>
      <pc:sldChg chg="modSp del mod">
        <pc:chgData name="裕司 岡野" userId="e66abb310f6b9ebd" providerId="LiveId" clId="{EE875145-F7B5-4702-BFA3-2C1863AB1E7B}" dt="2024-09-11T10:37:20.357" v="589" actId="2696"/>
        <pc:sldMkLst>
          <pc:docMk/>
          <pc:sldMk cId="119887515" sldId="309"/>
        </pc:sldMkLst>
        <pc:picChg chg="mod">
          <ac:chgData name="裕司 岡野" userId="e66abb310f6b9ebd" providerId="LiveId" clId="{EE875145-F7B5-4702-BFA3-2C1863AB1E7B}" dt="2024-09-11T10:37:09.229" v="588" actId="1076"/>
          <ac:picMkLst>
            <pc:docMk/>
            <pc:sldMk cId="119887515" sldId="309"/>
            <ac:picMk id="5" creationId="{ACC919A3-8073-3BDC-CB46-A5DF6E2AEE7F}"/>
          </ac:picMkLst>
        </pc:picChg>
      </pc:sldChg>
      <pc:sldChg chg="modSp mod">
        <pc:chgData name="裕司 岡野" userId="e66abb310f6b9ebd" providerId="LiveId" clId="{EE875145-F7B5-4702-BFA3-2C1863AB1E7B}" dt="2024-09-11T10:20:05.333" v="3" actId="403"/>
        <pc:sldMkLst>
          <pc:docMk/>
          <pc:sldMk cId="1804883078" sldId="310"/>
        </pc:sldMkLst>
        <pc:spChg chg="mod">
          <ac:chgData name="裕司 岡野" userId="e66abb310f6b9ebd" providerId="LiveId" clId="{EE875145-F7B5-4702-BFA3-2C1863AB1E7B}" dt="2024-09-11T10:20:05.333" v="3" actId="403"/>
          <ac:spMkLst>
            <pc:docMk/>
            <pc:sldMk cId="1804883078" sldId="310"/>
            <ac:spMk id="49" creationId="{C3735173-BBAE-6D25-9ACE-E574B58BF1EC}"/>
          </ac:spMkLst>
        </pc:spChg>
      </pc:sldChg>
      <pc:sldChg chg="delSp modSp mod">
        <pc:chgData name="裕司 岡野" userId="e66abb310f6b9ebd" providerId="LiveId" clId="{EE875145-F7B5-4702-BFA3-2C1863AB1E7B}" dt="2024-09-11T10:34:04.798" v="586" actId="14100"/>
        <pc:sldMkLst>
          <pc:docMk/>
          <pc:sldMk cId="936056431" sldId="312"/>
        </pc:sldMkLst>
        <pc:spChg chg="mod ord topLvl">
          <ac:chgData name="裕司 岡野" userId="e66abb310f6b9ebd" providerId="LiveId" clId="{EE875145-F7B5-4702-BFA3-2C1863AB1E7B}" dt="2024-09-11T10:33:40.096" v="581" actId="1076"/>
          <ac:spMkLst>
            <pc:docMk/>
            <pc:sldMk cId="936056431" sldId="312"/>
            <ac:spMk id="8" creationId="{A6DC6E75-8D9A-CF27-EDC7-6A0F05673E42}"/>
          </ac:spMkLst>
        </pc:spChg>
        <pc:spChg chg="mod ord topLvl">
          <ac:chgData name="裕司 岡野" userId="e66abb310f6b9ebd" providerId="LiveId" clId="{EE875145-F7B5-4702-BFA3-2C1863AB1E7B}" dt="2024-09-11T10:33:35.098" v="580" actId="166"/>
          <ac:spMkLst>
            <pc:docMk/>
            <pc:sldMk cId="936056431" sldId="312"/>
            <ac:spMk id="9" creationId="{B6499AE6-ACBC-2A30-8B7F-8915366EAA78}"/>
          </ac:spMkLst>
        </pc:spChg>
        <pc:spChg chg="mod">
          <ac:chgData name="裕司 岡野" userId="e66abb310f6b9ebd" providerId="LiveId" clId="{EE875145-F7B5-4702-BFA3-2C1863AB1E7B}" dt="2024-09-11T10:21:25.973" v="83" actId="20577"/>
          <ac:spMkLst>
            <pc:docMk/>
            <pc:sldMk cId="936056431" sldId="312"/>
            <ac:spMk id="20" creationId="{979ED52A-92CD-DE7F-4979-3532EE7BB033}"/>
          </ac:spMkLst>
        </pc:spChg>
        <pc:spChg chg="mod">
          <ac:chgData name="裕司 岡野" userId="e66abb310f6b9ebd" providerId="LiveId" clId="{EE875145-F7B5-4702-BFA3-2C1863AB1E7B}" dt="2024-09-11T10:21:51.756" v="91" actId="20577"/>
          <ac:spMkLst>
            <pc:docMk/>
            <pc:sldMk cId="936056431" sldId="312"/>
            <ac:spMk id="79" creationId="{659332E4-56FD-1341-925A-605BAC30076C}"/>
          </ac:spMkLst>
        </pc:spChg>
        <pc:grpChg chg="del mod ord">
          <ac:chgData name="裕司 岡野" userId="e66abb310f6b9ebd" providerId="LiveId" clId="{EE875145-F7B5-4702-BFA3-2C1863AB1E7B}" dt="2024-09-11T10:33:22.024" v="576" actId="165"/>
          <ac:grpSpMkLst>
            <pc:docMk/>
            <pc:sldMk cId="936056431" sldId="312"/>
            <ac:grpSpMk id="7" creationId="{4EC518DF-B001-42C4-3AD5-17CC4EF0AE9D}"/>
          </ac:grpSpMkLst>
        </pc:grpChg>
        <pc:picChg chg="mod">
          <ac:chgData name="裕司 岡野" userId="e66abb310f6b9ebd" providerId="LiveId" clId="{EE875145-F7B5-4702-BFA3-2C1863AB1E7B}" dt="2024-09-11T10:34:04.798" v="586" actId="14100"/>
          <ac:picMkLst>
            <pc:docMk/>
            <pc:sldMk cId="936056431" sldId="312"/>
            <ac:picMk id="3" creationId="{EE5FF227-E943-5810-CF55-886575F61E5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598EE-B906-4960-AB11-7142BE2C48C5}" type="datetimeFigureOut">
              <a:rPr kumimoji="1" lang="ja-JP" altLang="en-US" smtClean="0"/>
              <a:t>2024/9/11</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F3FE7-974B-4A99-AC06-BFD709B31E75}" type="slidenum">
              <a:rPr kumimoji="1" lang="ja-JP" altLang="en-US" smtClean="0"/>
              <a:t>‹#›</a:t>
            </a:fld>
            <a:endParaRPr kumimoji="1" lang="ja-JP" altLang="en-US"/>
          </a:p>
        </p:txBody>
      </p:sp>
    </p:spTree>
    <p:extLst>
      <p:ext uri="{BB962C8B-B14F-4D97-AF65-F5344CB8AC3E}">
        <p14:creationId xmlns:p14="http://schemas.microsoft.com/office/powerpoint/2010/main" val="39294442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26F3FE7-974B-4A99-AC06-BFD709B31E75}" type="slidenum">
              <a:rPr kumimoji="1" lang="ja-JP" altLang="en-US" smtClean="0"/>
              <a:t>1</a:t>
            </a:fld>
            <a:endParaRPr kumimoji="1" lang="ja-JP" altLang="en-US"/>
          </a:p>
        </p:txBody>
      </p:sp>
    </p:spTree>
    <p:extLst>
      <p:ext uri="{BB962C8B-B14F-4D97-AF65-F5344CB8AC3E}">
        <p14:creationId xmlns:p14="http://schemas.microsoft.com/office/powerpoint/2010/main" val="2975928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水分子に対しての影響が強いため、</a:t>
            </a:r>
            <a:endParaRPr kumimoji="1" lang="en-US" altLang="ja-JP" dirty="0"/>
          </a:p>
          <a:p>
            <a:r>
              <a:rPr kumimoji="1" lang="ja-JP" altLang="en-US" dirty="0"/>
              <a:t>水分子を小さくすることで、</a:t>
            </a:r>
            <a:endParaRPr kumimoji="1" lang="en-US" altLang="ja-JP" dirty="0"/>
          </a:p>
          <a:p>
            <a:r>
              <a:rPr kumimoji="1" lang="ja-JP" altLang="en-US" dirty="0"/>
              <a:t>髪に浸透していくというさようがあると。</a:t>
            </a:r>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11</a:t>
            </a:fld>
            <a:endParaRPr kumimoji="1" lang="ja-JP" altLang="en-US"/>
          </a:p>
        </p:txBody>
      </p:sp>
    </p:spTree>
    <p:extLst>
      <p:ext uri="{BB962C8B-B14F-4D97-AF65-F5344CB8AC3E}">
        <p14:creationId xmlns:p14="http://schemas.microsoft.com/office/powerpoint/2010/main" val="91874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水分子に対しての影響が強いため、</a:t>
            </a:r>
            <a:endParaRPr kumimoji="1" lang="en-US" altLang="ja-JP" dirty="0"/>
          </a:p>
          <a:p>
            <a:r>
              <a:rPr kumimoji="1" lang="ja-JP" altLang="en-US" dirty="0"/>
              <a:t>水分子を小さくすることで、</a:t>
            </a:r>
            <a:endParaRPr kumimoji="1" lang="en-US" altLang="ja-JP" dirty="0"/>
          </a:p>
          <a:p>
            <a:r>
              <a:rPr kumimoji="1" lang="ja-JP" altLang="en-US" dirty="0"/>
              <a:t>髪に浸透していくというさようがあると。</a:t>
            </a:r>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12</a:t>
            </a:fld>
            <a:endParaRPr kumimoji="1" lang="ja-JP" altLang="en-US"/>
          </a:p>
        </p:txBody>
      </p:sp>
    </p:spTree>
    <p:extLst>
      <p:ext uri="{BB962C8B-B14F-4D97-AF65-F5344CB8AC3E}">
        <p14:creationId xmlns:p14="http://schemas.microsoft.com/office/powerpoint/2010/main" val="3027440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400"/>
              </a:lnSpc>
            </a:pPr>
            <a:endParaRPr lang="en-US" altLang="ja-JP" sz="1400" b="1" dirty="0">
              <a:solidFill>
                <a:srgbClr val="640000"/>
              </a:solidFill>
              <a:latin typeface="+mn-ea"/>
            </a:endParaRPr>
          </a:p>
          <a:p>
            <a:pPr>
              <a:lnSpc>
                <a:spcPts val="1400"/>
              </a:lnSpc>
            </a:pPr>
            <a:r>
              <a:rPr lang="ja-JP" altLang="en-US" sz="2000" b="1" dirty="0">
                <a:solidFill>
                  <a:srgbClr val="640000"/>
                </a:solidFill>
                <a:latin typeface="+mn-ea"/>
              </a:rPr>
              <a:t>テラヘルツとは？</a:t>
            </a:r>
            <a:endParaRPr lang="en-US" altLang="ja-JP" sz="20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１秒間に</a:t>
            </a:r>
            <a:r>
              <a:rPr lang="en-US" altLang="ja-JP" sz="1400" b="1" dirty="0">
                <a:solidFill>
                  <a:srgbClr val="640000"/>
                </a:solidFill>
                <a:latin typeface="+mn-ea"/>
              </a:rPr>
              <a:t>1</a:t>
            </a:r>
            <a:r>
              <a:rPr lang="ja-JP" altLang="en-US" sz="1400" b="1" dirty="0">
                <a:solidFill>
                  <a:srgbClr val="640000"/>
                </a:solidFill>
                <a:latin typeface="+mn-ea"/>
              </a:rPr>
              <a:t>兆回振動</a:t>
            </a:r>
            <a:r>
              <a:rPr lang="ja-JP" altLang="ja-JP" sz="1400" b="1" kern="100" dirty="0">
                <a:solidFill>
                  <a:srgbClr val="640000"/>
                </a:solidFill>
                <a:effectLst/>
                <a:latin typeface="+mn-ea"/>
                <a:cs typeface="Times New Roman" panose="02020603050405020304" pitchFamily="18" charset="0"/>
              </a:rPr>
              <a:t>する振動数の単位をテラヘルツと</a:t>
            </a:r>
            <a:r>
              <a:rPr lang="en-US" altLang="ja-JP" sz="1400" b="1" kern="100" dirty="0">
                <a:solidFill>
                  <a:srgbClr val="640000"/>
                </a:solidFill>
                <a:effectLst/>
                <a:latin typeface="+mn-ea"/>
                <a:cs typeface="Times New Roman" panose="02020603050405020304" pitchFamily="18" charset="0"/>
              </a:rPr>
              <a:t> </a:t>
            </a:r>
            <a:r>
              <a:rPr lang="ja-JP" altLang="ja-JP" sz="1400" b="1" kern="100" dirty="0">
                <a:solidFill>
                  <a:srgbClr val="640000"/>
                </a:solidFill>
                <a:effectLst/>
                <a:latin typeface="+mn-ea"/>
                <a:cs typeface="Times New Roman" panose="02020603050405020304" pitchFamily="18" charset="0"/>
              </a:rPr>
              <a:t>いいます。</a:t>
            </a:r>
            <a:endParaRPr lang="en-US" altLang="ja-JP" sz="1400" b="1" kern="100" dirty="0">
              <a:solidFill>
                <a:srgbClr val="640000"/>
              </a:solidFill>
              <a:effectLst/>
              <a:latin typeface="+mn-ea"/>
              <a:cs typeface="Times New Roman" panose="02020603050405020304" pitchFamily="18" charset="0"/>
            </a:endParaRPr>
          </a:p>
          <a:p>
            <a:pPr>
              <a:lnSpc>
                <a:spcPts val="1400"/>
              </a:lnSpc>
            </a:pPr>
            <a:endParaRPr lang="en-US" altLang="ja-JP" sz="1400" b="1" kern="100" dirty="0">
              <a:solidFill>
                <a:srgbClr val="640000"/>
              </a:solidFill>
              <a:effectLst/>
              <a:latin typeface="+mn-ea"/>
              <a:cs typeface="Times New Roman" panose="02020603050405020304" pitchFamily="18" charset="0"/>
            </a:endParaRPr>
          </a:p>
          <a:p>
            <a:pPr>
              <a:lnSpc>
                <a:spcPts val="1400"/>
              </a:lnSpc>
            </a:pPr>
            <a:r>
              <a:rPr lang="ja-JP" altLang="en-US" sz="1400" b="1" dirty="0">
                <a:solidFill>
                  <a:srgbClr val="640000"/>
                </a:solidFill>
                <a:effectLst/>
                <a:latin typeface="+mn-ea"/>
                <a:cs typeface="Times New Roman" panose="02020603050405020304" pitchFamily="18" charset="0"/>
              </a:rPr>
              <a:t>テラココヘアーはテラヘルツ波をコームにテラヘルツ波を転写する</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cs typeface="Times New Roman" panose="02020603050405020304" pitchFamily="18" charset="0"/>
            </a:endParaRPr>
          </a:p>
          <a:p>
            <a:pPr>
              <a:lnSpc>
                <a:spcPts val="1400"/>
              </a:lnSpc>
            </a:pPr>
            <a:r>
              <a:rPr lang="ja-JP" altLang="ja-JP" sz="1400" b="1" dirty="0">
                <a:solidFill>
                  <a:srgbClr val="640000"/>
                </a:solidFill>
                <a:effectLst/>
                <a:latin typeface="+mn-ea"/>
                <a:cs typeface="Times New Roman" panose="02020603050405020304" pitchFamily="18" charset="0"/>
              </a:rPr>
              <a:t>特殊施工によりコーム全体からテラヘルツ波を出します。</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テラヘルツの有効波により</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光の速さで髪表面の水分が</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細分化し髪の内部まで浸透します。</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13</a:t>
            </a:fld>
            <a:endParaRPr kumimoji="1" lang="ja-JP" altLang="en-US"/>
          </a:p>
        </p:txBody>
      </p:sp>
    </p:spTree>
    <p:extLst>
      <p:ext uri="{BB962C8B-B14F-4D97-AF65-F5344CB8AC3E}">
        <p14:creationId xmlns:p14="http://schemas.microsoft.com/office/powerpoint/2010/main" val="2823068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400"/>
              </a:lnSpc>
            </a:pPr>
            <a:endParaRPr lang="en-US" altLang="ja-JP" sz="1400" b="1" dirty="0">
              <a:solidFill>
                <a:srgbClr val="640000"/>
              </a:solidFill>
              <a:latin typeface="+mn-ea"/>
            </a:endParaRPr>
          </a:p>
          <a:p>
            <a:pPr>
              <a:lnSpc>
                <a:spcPts val="1400"/>
              </a:lnSpc>
            </a:pPr>
            <a:r>
              <a:rPr lang="ja-JP" altLang="en-US" sz="2000" b="1" dirty="0">
                <a:solidFill>
                  <a:srgbClr val="640000"/>
                </a:solidFill>
                <a:latin typeface="+mn-ea"/>
              </a:rPr>
              <a:t>テラヘルツとは？</a:t>
            </a:r>
            <a:endParaRPr lang="en-US" altLang="ja-JP" sz="20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１秒間に</a:t>
            </a:r>
            <a:r>
              <a:rPr lang="en-US" altLang="ja-JP" sz="1400" b="1" dirty="0">
                <a:solidFill>
                  <a:srgbClr val="640000"/>
                </a:solidFill>
                <a:latin typeface="+mn-ea"/>
              </a:rPr>
              <a:t>1</a:t>
            </a:r>
            <a:r>
              <a:rPr lang="ja-JP" altLang="en-US" sz="1400" b="1" dirty="0">
                <a:solidFill>
                  <a:srgbClr val="640000"/>
                </a:solidFill>
                <a:latin typeface="+mn-ea"/>
              </a:rPr>
              <a:t>兆回振動</a:t>
            </a:r>
            <a:r>
              <a:rPr lang="ja-JP" altLang="ja-JP" sz="1400" b="1" kern="100" dirty="0">
                <a:solidFill>
                  <a:srgbClr val="640000"/>
                </a:solidFill>
                <a:effectLst/>
                <a:latin typeface="+mn-ea"/>
                <a:cs typeface="Times New Roman" panose="02020603050405020304" pitchFamily="18" charset="0"/>
              </a:rPr>
              <a:t>する振動数の単位をテラヘルツと</a:t>
            </a:r>
            <a:r>
              <a:rPr lang="en-US" altLang="ja-JP" sz="1400" b="1" kern="100" dirty="0">
                <a:solidFill>
                  <a:srgbClr val="640000"/>
                </a:solidFill>
                <a:effectLst/>
                <a:latin typeface="+mn-ea"/>
                <a:cs typeface="Times New Roman" panose="02020603050405020304" pitchFamily="18" charset="0"/>
              </a:rPr>
              <a:t> </a:t>
            </a:r>
            <a:r>
              <a:rPr lang="ja-JP" altLang="ja-JP" sz="1400" b="1" kern="100" dirty="0">
                <a:solidFill>
                  <a:srgbClr val="640000"/>
                </a:solidFill>
                <a:effectLst/>
                <a:latin typeface="+mn-ea"/>
                <a:cs typeface="Times New Roman" panose="02020603050405020304" pitchFamily="18" charset="0"/>
              </a:rPr>
              <a:t>いいます。</a:t>
            </a:r>
            <a:endParaRPr lang="en-US" altLang="ja-JP" sz="1400" b="1" kern="100" dirty="0">
              <a:solidFill>
                <a:srgbClr val="640000"/>
              </a:solidFill>
              <a:effectLst/>
              <a:latin typeface="+mn-ea"/>
              <a:cs typeface="Times New Roman" panose="02020603050405020304" pitchFamily="18" charset="0"/>
            </a:endParaRPr>
          </a:p>
          <a:p>
            <a:pPr>
              <a:lnSpc>
                <a:spcPts val="1400"/>
              </a:lnSpc>
            </a:pPr>
            <a:endParaRPr lang="en-US" altLang="ja-JP" sz="1400" b="1" kern="100" dirty="0">
              <a:solidFill>
                <a:srgbClr val="640000"/>
              </a:solidFill>
              <a:effectLst/>
              <a:latin typeface="+mn-ea"/>
              <a:cs typeface="Times New Roman" panose="02020603050405020304" pitchFamily="18" charset="0"/>
            </a:endParaRPr>
          </a:p>
          <a:p>
            <a:pPr>
              <a:lnSpc>
                <a:spcPts val="1400"/>
              </a:lnSpc>
            </a:pPr>
            <a:r>
              <a:rPr lang="ja-JP" altLang="en-US" sz="1400" b="1" dirty="0">
                <a:solidFill>
                  <a:srgbClr val="640000"/>
                </a:solidFill>
                <a:effectLst/>
                <a:latin typeface="+mn-ea"/>
                <a:cs typeface="Times New Roman" panose="02020603050405020304" pitchFamily="18" charset="0"/>
              </a:rPr>
              <a:t>テラココヘアーはテラヘルツ波をコームにテラヘルツ波を転写する</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cs typeface="Times New Roman" panose="02020603050405020304" pitchFamily="18" charset="0"/>
            </a:endParaRPr>
          </a:p>
          <a:p>
            <a:pPr>
              <a:lnSpc>
                <a:spcPts val="1400"/>
              </a:lnSpc>
            </a:pPr>
            <a:r>
              <a:rPr lang="ja-JP" altLang="ja-JP" sz="1400" b="1" dirty="0">
                <a:solidFill>
                  <a:srgbClr val="640000"/>
                </a:solidFill>
                <a:effectLst/>
                <a:latin typeface="+mn-ea"/>
                <a:cs typeface="Times New Roman" panose="02020603050405020304" pitchFamily="18" charset="0"/>
              </a:rPr>
              <a:t>特殊施工によりコーム全体からテラヘルツ波を出します。</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テラヘルツの有効波により</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光の速さで髪表面の水分が</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細分化し髪の内部まで浸透します。</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14</a:t>
            </a:fld>
            <a:endParaRPr kumimoji="1" lang="ja-JP" altLang="en-US"/>
          </a:p>
        </p:txBody>
      </p:sp>
    </p:spTree>
    <p:extLst>
      <p:ext uri="{BB962C8B-B14F-4D97-AF65-F5344CB8AC3E}">
        <p14:creationId xmlns:p14="http://schemas.microsoft.com/office/powerpoint/2010/main" val="1933670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400"/>
              </a:lnSpc>
            </a:pPr>
            <a:endParaRPr lang="en-US" altLang="ja-JP" sz="1400" b="1" dirty="0">
              <a:solidFill>
                <a:srgbClr val="640000"/>
              </a:solidFill>
              <a:latin typeface="+mn-ea"/>
            </a:endParaRPr>
          </a:p>
          <a:p>
            <a:pPr>
              <a:lnSpc>
                <a:spcPts val="1400"/>
              </a:lnSpc>
            </a:pPr>
            <a:r>
              <a:rPr lang="ja-JP" altLang="en-US" sz="2000" b="1" dirty="0">
                <a:solidFill>
                  <a:srgbClr val="640000"/>
                </a:solidFill>
                <a:latin typeface="+mn-ea"/>
              </a:rPr>
              <a:t>テラヘルツとは？</a:t>
            </a:r>
            <a:endParaRPr lang="en-US" altLang="ja-JP" sz="20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１秒間に</a:t>
            </a:r>
            <a:r>
              <a:rPr lang="en-US" altLang="ja-JP" sz="1400" b="1" dirty="0">
                <a:solidFill>
                  <a:srgbClr val="640000"/>
                </a:solidFill>
                <a:latin typeface="+mn-ea"/>
              </a:rPr>
              <a:t>1</a:t>
            </a:r>
            <a:r>
              <a:rPr lang="ja-JP" altLang="en-US" sz="1400" b="1" dirty="0">
                <a:solidFill>
                  <a:srgbClr val="640000"/>
                </a:solidFill>
                <a:latin typeface="+mn-ea"/>
              </a:rPr>
              <a:t>兆回振動</a:t>
            </a:r>
            <a:r>
              <a:rPr lang="ja-JP" altLang="ja-JP" sz="1400" b="1" kern="100" dirty="0">
                <a:solidFill>
                  <a:srgbClr val="640000"/>
                </a:solidFill>
                <a:effectLst/>
                <a:latin typeface="+mn-ea"/>
                <a:cs typeface="Times New Roman" panose="02020603050405020304" pitchFamily="18" charset="0"/>
              </a:rPr>
              <a:t>する振動数の単位をテラヘルツと</a:t>
            </a:r>
            <a:r>
              <a:rPr lang="en-US" altLang="ja-JP" sz="1400" b="1" kern="100" dirty="0">
                <a:solidFill>
                  <a:srgbClr val="640000"/>
                </a:solidFill>
                <a:effectLst/>
                <a:latin typeface="+mn-ea"/>
                <a:cs typeface="Times New Roman" panose="02020603050405020304" pitchFamily="18" charset="0"/>
              </a:rPr>
              <a:t> </a:t>
            </a:r>
            <a:r>
              <a:rPr lang="ja-JP" altLang="ja-JP" sz="1400" b="1" kern="100" dirty="0">
                <a:solidFill>
                  <a:srgbClr val="640000"/>
                </a:solidFill>
                <a:effectLst/>
                <a:latin typeface="+mn-ea"/>
                <a:cs typeface="Times New Roman" panose="02020603050405020304" pitchFamily="18" charset="0"/>
              </a:rPr>
              <a:t>いいます。</a:t>
            </a:r>
            <a:endParaRPr lang="en-US" altLang="ja-JP" sz="1400" b="1" kern="100" dirty="0">
              <a:solidFill>
                <a:srgbClr val="640000"/>
              </a:solidFill>
              <a:effectLst/>
              <a:latin typeface="+mn-ea"/>
              <a:cs typeface="Times New Roman" panose="02020603050405020304" pitchFamily="18" charset="0"/>
            </a:endParaRPr>
          </a:p>
          <a:p>
            <a:pPr>
              <a:lnSpc>
                <a:spcPts val="1400"/>
              </a:lnSpc>
            </a:pPr>
            <a:endParaRPr lang="en-US" altLang="ja-JP" sz="1400" b="1" kern="100" dirty="0">
              <a:solidFill>
                <a:srgbClr val="640000"/>
              </a:solidFill>
              <a:effectLst/>
              <a:latin typeface="+mn-ea"/>
              <a:cs typeface="Times New Roman" panose="02020603050405020304" pitchFamily="18" charset="0"/>
            </a:endParaRPr>
          </a:p>
          <a:p>
            <a:pPr>
              <a:lnSpc>
                <a:spcPts val="1400"/>
              </a:lnSpc>
            </a:pPr>
            <a:r>
              <a:rPr lang="ja-JP" altLang="en-US" sz="1400" b="1" dirty="0">
                <a:solidFill>
                  <a:srgbClr val="640000"/>
                </a:solidFill>
                <a:effectLst/>
                <a:latin typeface="+mn-ea"/>
                <a:cs typeface="Times New Roman" panose="02020603050405020304" pitchFamily="18" charset="0"/>
              </a:rPr>
              <a:t>テラココヘアーはテラヘルツ波をコームにテラヘルツ波を転写する</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cs typeface="Times New Roman" panose="02020603050405020304" pitchFamily="18" charset="0"/>
            </a:endParaRPr>
          </a:p>
          <a:p>
            <a:pPr>
              <a:lnSpc>
                <a:spcPts val="1400"/>
              </a:lnSpc>
            </a:pPr>
            <a:r>
              <a:rPr lang="ja-JP" altLang="ja-JP" sz="1400" b="1" dirty="0">
                <a:solidFill>
                  <a:srgbClr val="640000"/>
                </a:solidFill>
                <a:effectLst/>
                <a:latin typeface="+mn-ea"/>
                <a:cs typeface="Times New Roman" panose="02020603050405020304" pitchFamily="18" charset="0"/>
              </a:rPr>
              <a:t>特殊施工によりコーム全体からテラヘルツ波を出します。</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テラヘルツの有効波により</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光の速さで髪表面の水分が</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細分化し髪の内部まで浸透します。</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15</a:t>
            </a:fld>
            <a:endParaRPr kumimoji="1" lang="ja-JP" altLang="en-US"/>
          </a:p>
        </p:txBody>
      </p:sp>
    </p:spTree>
    <p:extLst>
      <p:ext uri="{BB962C8B-B14F-4D97-AF65-F5344CB8AC3E}">
        <p14:creationId xmlns:p14="http://schemas.microsoft.com/office/powerpoint/2010/main" val="2266679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400"/>
              </a:lnSpc>
            </a:pPr>
            <a:endParaRPr lang="en-US" altLang="ja-JP" sz="1400" b="1" dirty="0">
              <a:solidFill>
                <a:srgbClr val="640000"/>
              </a:solidFill>
              <a:latin typeface="+mn-ea"/>
            </a:endParaRPr>
          </a:p>
          <a:p>
            <a:pPr>
              <a:lnSpc>
                <a:spcPts val="1400"/>
              </a:lnSpc>
            </a:pPr>
            <a:r>
              <a:rPr lang="ja-JP" altLang="en-US" sz="2000" b="1" dirty="0">
                <a:solidFill>
                  <a:srgbClr val="640000"/>
                </a:solidFill>
                <a:latin typeface="+mn-ea"/>
              </a:rPr>
              <a:t>テラヘルツとは？</a:t>
            </a:r>
            <a:endParaRPr lang="en-US" altLang="ja-JP" sz="20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１秒間に</a:t>
            </a:r>
            <a:r>
              <a:rPr lang="en-US" altLang="ja-JP" sz="1400" b="1" dirty="0">
                <a:solidFill>
                  <a:srgbClr val="640000"/>
                </a:solidFill>
                <a:latin typeface="+mn-ea"/>
              </a:rPr>
              <a:t>1</a:t>
            </a:r>
            <a:r>
              <a:rPr lang="ja-JP" altLang="en-US" sz="1400" b="1" dirty="0">
                <a:solidFill>
                  <a:srgbClr val="640000"/>
                </a:solidFill>
                <a:latin typeface="+mn-ea"/>
              </a:rPr>
              <a:t>兆回振動</a:t>
            </a:r>
            <a:r>
              <a:rPr lang="ja-JP" altLang="ja-JP" sz="1400" b="1" kern="100" dirty="0">
                <a:solidFill>
                  <a:srgbClr val="640000"/>
                </a:solidFill>
                <a:effectLst/>
                <a:latin typeface="+mn-ea"/>
                <a:cs typeface="Times New Roman" panose="02020603050405020304" pitchFamily="18" charset="0"/>
              </a:rPr>
              <a:t>する振動数の単位をテラヘルツと</a:t>
            </a:r>
            <a:r>
              <a:rPr lang="en-US" altLang="ja-JP" sz="1400" b="1" kern="100" dirty="0">
                <a:solidFill>
                  <a:srgbClr val="640000"/>
                </a:solidFill>
                <a:effectLst/>
                <a:latin typeface="+mn-ea"/>
                <a:cs typeface="Times New Roman" panose="02020603050405020304" pitchFamily="18" charset="0"/>
              </a:rPr>
              <a:t> </a:t>
            </a:r>
            <a:r>
              <a:rPr lang="ja-JP" altLang="ja-JP" sz="1400" b="1" kern="100" dirty="0">
                <a:solidFill>
                  <a:srgbClr val="640000"/>
                </a:solidFill>
                <a:effectLst/>
                <a:latin typeface="+mn-ea"/>
                <a:cs typeface="Times New Roman" panose="02020603050405020304" pitchFamily="18" charset="0"/>
              </a:rPr>
              <a:t>いいます。</a:t>
            </a:r>
            <a:endParaRPr lang="en-US" altLang="ja-JP" sz="1400" b="1" kern="100" dirty="0">
              <a:solidFill>
                <a:srgbClr val="640000"/>
              </a:solidFill>
              <a:effectLst/>
              <a:latin typeface="+mn-ea"/>
              <a:cs typeface="Times New Roman" panose="02020603050405020304" pitchFamily="18" charset="0"/>
            </a:endParaRPr>
          </a:p>
          <a:p>
            <a:pPr>
              <a:lnSpc>
                <a:spcPts val="1400"/>
              </a:lnSpc>
            </a:pPr>
            <a:endParaRPr lang="en-US" altLang="ja-JP" sz="1400" b="1" kern="100" dirty="0">
              <a:solidFill>
                <a:srgbClr val="640000"/>
              </a:solidFill>
              <a:effectLst/>
              <a:latin typeface="+mn-ea"/>
              <a:cs typeface="Times New Roman" panose="02020603050405020304" pitchFamily="18" charset="0"/>
            </a:endParaRPr>
          </a:p>
          <a:p>
            <a:pPr>
              <a:lnSpc>
                <a:spcPts val="1400"/>
              </a:lnSpc>
            </a:pPr>
            <a:r>
              <a:rPr lang="ja-JP" altLang="en-US" sz="1400" b="1" dirty="0">
                <a:solidFill>
                  <a:srgbClr val="640000"/>
                </a:solidFill>
                <a:effectLst/>
                <a:latin typeface="+mn-ea"/>
                <a:cs typeface="Times New Roman" panose="02020603050405020304" pitchFamily="18" charset="0"/>
              </a:rPr>
              <a:t>テラココヘアーはテラヘルツ波をコームにテラヘルツ波を転写する</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cs typeface="Times New Roman" panose="02020603050405020304" pitchFamily="18" charset="0"/>
            </a:endParaRPr>
          </a:p>
          <a:p>
            <a:pPr>
              <a:lnSpc>
                <a:spcPts val="1400"/>
              </a:lnSpc>
            </a:pPr>
            <a:r>
              <a:rPr lang="ja-JP" altLang="ja-JP" sz="1400" b="1" dirty="0">
                <a:solidFill>
                  <a:srgbClr val="640000"/>
                </a:solidFill>
                <a:effectLst/>
                <a:latin typeface="+mn-ea"/>
                <a:cs typeface="Times New Roman" panose="02020603050405020304" pitchFamily="18" charset="0"/>
              </a:rPr>
              <a:t>特殊施工によりコーム全体からテラヘルツ波を出します。</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テラヘルツの有効波により</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光の速さで髪表面の水分が</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細分化し髪の内部まで浸透します。</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16</a:t>
            </a:fld>
            <a:endParaRPr kumimoji="1" lang="ja-JP" altLang="en-US"/>
          </a:p>
        </p:txBody>
      </p:sp>
    </p:spTree>
    <p:extLst>
      <p:ext uri="{BB962C8B-B14F-4D97-AF65-F5344CB8AC3E}">
        <p14:creationId xmlns:p14="http://schemas.microsoft.com/office/powerpoint/2010/main" val="321455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400"/>
              </a:lnSpc>
            </a:pPr>
            <a:endParaRPr lang="en-US" altLang="ja-JP" sz="1400" b="1" dirty="0">
              <a:solidFill>
                <a:srgbClr val="640000"/>
              </a:solidFill>
              <a:latin typeface="+mn-ea"/>
            </a:endParaRPr>
          </a:p>
          <a:p>
            <a:pPr>
              <a:lnSpc>
                <a:spcPts val="1400"/>
              </a:lnSpc>
            </a:pPr>
            <a:r>
              <a:rPr lang="ja-JP" altLang="en-US" sz="2000" b="1" dirty="0">
                <a:solidFill>
                  <a:srgbClr val="640000"/>
                </a:solidFill>
                <a:latin typeface="+mn-ea"/>
              </a:rPr>
              <a:t>テラヘルツとは？</a:t>
            </a:r>
            <a:endParaRPr lang="en-US" altLang="ja-JP" sz="20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１秒間に</a:t>
            </a:r>
            <a:r>
              <a:rPr lang="en-US" altLang="ja-JP" sz="1400" b="1" dirty="0">
                <a:solidFill>
                  <a:srgbClr val="640000"/>
                </a:solidFill>
                <a:latin typeface="+mn-ea"/>
              </a:rPr>
              <a:t>1</a:t>
            </a:r>
            <a:r>
              <a:rPr lang="ja-JP" altLang="en-US" sz="1400" b="1" dirty="0">
                <a:solidFill>
                  <a:srgbClr val="640000"/>
                </a:solidFill>
                <a:latin typeface="+mn-ea"/>
              </a:rPr>
              <a:t>兆回振動</a:t>
            </a:r>
            <a:r>
              <a:rPr lang="ja-JP" altLang="ja-JP" sz="1400" b="1" kern="100" dirty="0">
                <a:solidFill>
                  <a:srgbClr val="640000"/>
                </a:solidFill>
                <a:effectLst/>
                <a:latin typeface="+mn-ea"/>
                <a:cs typeface="Times New Roman" panose="02020603050405020304" pitchFamily="18" charset="0"/>
              </a:rPr>
              <a:t>する振動数の単位をテラヘルツと</a:t>
            </a:r>
            <a:r>
              <a:rPr lang="en-US" altLang="ja-JP" sz="1400" b="1" kern="100" dirty="0">
                <a:solidFill>
                  <a:srgbClr val="640000"/>
                </a:solidFill>
                <a:effectLst/>
                <a:latin typeface="+mn-ea"/>
                <a:cs typeface="Times New Roman" panose="02020603050405020304" pitchFamily="18" charset="0"/>
              </a:rPr>
              <a:t> </a:t>
            </a:r>
            <a:r>
              <a:rPr lang="ja-JP" altLang="ja-JP" sz="1400" b="1" kern="100" dirty="0">
                <a:solidFill>
                  <a:srgbClr val="640000"/>
                </a:solidFill>
                <a:effectLst/>
                <a:latin typeface="+mn-ea"/>
                <a:cs typeface="Times New Roman" panose="02020603050405020304" pitchFamily="18" charset="0"/>
              </a:rPr>
              <a:t>いいます。</a:t>
            </a:r>
            <a:endParaRPr lang="en-US" altLang="ja-JP" sz="1400" b="1" kern="100" dirty="0">
              <a:solidFill>
                <a:srgbClr val="640000"/>
              </a:solidFill>
              <a:effectLst/>
              <a:latin typeface="+mn-ea"/>
              <a:cs typeface="Times New Roman" panose="02020603050405020304" pitchFamily="18" charset="0"/>
            </a:endParaRPr>
          </a:p>
          <a:p>
            <a:pPr>
              <a:lnSpc>
                <a:spcPts val="1400"/>
              </a:lnSpc>
            </a:pPr>
            <a:endParaRPr lang="en-US" altLang="ja-JP" sz="1400" b="1" kern="100" dirty="0">
              <a:solidFill>
                <a:srgbClr val="640000"/>
              </a:solidFill>
              <a:effectLst/>
              <a:latin typeface="+mn-ea"/>
              <a:cs typeface="Times New Roman" panose="02020603050405020304" pitchFamily="18" charset="0"/>
            </a:endParaRPr>
          </a:p>
          <a:p>
            <a:pPr>
              <a:lnSpc>
                <a:spcPts val="1400"/>
              </a:lnSpc>
            </a:pPr>
            <a:r>
              <a:rPr lang="ja-JP" altLang="en-US" sz="1400" b="1" dirty="0">
                <a:solidFill>
                  <a:srgbClr val="640000"/>
                </a:solidFill>
                <a:effectLst/>
                <a:latin typeface="+mn-ea"/>
                <a:cs typeface="Times New Roman" panose="02020603050405020304" pitchFamily="18" charset="0"/>
              </a:rPr>
              <a:t>テラココヘアーはテラヘルツ波をコームにテラヘルツ波を転写する</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cs typeface="Times New Roman" panose="02020603050405020304" pitchFamily="18" charset="0"/>
            </a:endParaRPr>
          </a:p>
          <a:p>
            <a:pPr>
              <a:lnSpc>
                <a:spcPts val="1400"/>
              </a:lnSpc>
            </a:pPr>
            <a:r>
              <a:rPr lang="ja-JP" altLang="ja-JP" sz="1400" b="1" dirty="0">
                <a:solidFill>
                  <a:srgbClr val="640000"/>
                </a:solidFill>
                <a:effectLst/>
                <a:latin typeface="+mn-ea"/>
                <a:cs typeface="Times New Roman" panose="02020603050405020304" pitchFamily="18" charset="0"/>
              </a:rPr>
              <a:t>特殊施工によりコーム全体からテラヘルツ波を出します。</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テラヘルツの有効波により</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光の速さで髪表面の水分が</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細分化し髪の内部まで浸透します。</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17</a:t>
            </a:fld>
            <a:endParaRPr kumimoji="1" lang="ja-JP" altLang="en-US"/>
          </a:p>
        </p:txBody>
      </p:sp>
    </p:spTree>
    <p:extLst>
      <p:ext uri="{BB962C8B-B14F-4D97-AF65-F5344CB8AC3E}">
        <p14:creationId xmlns:p14="http://schemas.microsoft.com/office/powerpoint/2010/main" val="273011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400"/>
              </a:lnSpc>
            </a:pPr>
            <a:endParaRPr lang="en-US" altLang="ja-JP" sz="1400" b="1" dirty="0">
              <a:solidFill>
                <a:srgbClr val="640000"/>
              </a:solidFill>
              <a:latin typeface="+mn-ea"/>
            </a:endParaRPr>
          </a:p>
          <a:p>
            <a:pPr>
              <a:lnSpc>
                <a:spcPts val="1400"/>
              </a:lnSpc>
            </a:pPr>
            <a:r>
              <a:rPr lang="ja-JP" altLang="en-US" sz="2000" b="1" dirty="0">
                <a:solidFill>
                  <a:srgbClr val="640000"/>
                </a:solidFill>
                <a:latin typeface="+mn-ea"/>
              </a:rPr>
              <a:t>テラヘルツとは？</a:t>
            </a:r>
            <a:endParaRPr lang="en-US" altLang="ja-JP" sz="20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１秒間に</a:t>
            </a:r>
            <a:r>
              <a:rPr lang="en-US" altLang="ja-JP" sz="1400" b="1" dirty="0">
                <a:solidFill>
                  <a:srgbClr val="640000"/>
                </a:solidFill>
                <a:latin typeface="+mn-ea"/>
              </a:rPr>
              <a:t>1</a:t>
            </a:r>
            <a:r>
              <a:rPr lang="ja-JP" altLang="en-US" sz="1400" b="1" dirty="0">
                <a:solidFill>
                  <a:srgbClr val="640000"/>
                </a:solidFill>
                <a:latin typeface="+mn-ea"/>
              </a:rPr>
              <a:t>兆回振動</a:t>
            </a:r>
            <a:r>
              <a:rPr lang="ja-JP" altLang="ja-JP" sz="1400" b="1" kern="100" dirty="0">
                <a:solidFill>
                  <a:srgbClr val="640000"/>
                </a:solidFill>
                <a:effectLst/>
                <a:latin typeface="+mn-ea"/>
                <a:cs typeface="Times New Roman" panose="02020603050405020304" pitchFamily="18" charset="0"/>
              </a:rPr>
              <a:t>する振動数の単位をテラヘルツと</a:t>
            </a:r>
            <a:r>
              <a:rPr lang="en-US" altLang="ja-JP" sz="1400" b="1" kern="100" dirty="0">
                <a:solidFill>
                  <a:srgbClr val="640000"/>
                </a:solidFill>
                <a:effectLst/>
                <a:latin typeface="+mn-ea"/>
                <a:cs typeface="Times New Roman" panose="02020603050405020304" pitchFamily="18" charset="0"/>
              </a:rPr>
              <a:t> </a:t>
            </a:r>
            <a:r>
              <a:rPr lang="ja-JP" altLang="ja-JP" sz="1400" b="1" kern="100" dirty="0">
                <a:solidFill>
                  <a:srgbClr val="640000"/>
                </a:solidFill>
                <a:effectLst/>
                <a:latin typeface="+mn-ea"/>
                <a:cs typeface="Times New Roman" panose="02020603050405020304" pitchFamily="18" charset="0"/>
              </a:rPr>
              <a:t>いいます。</a:t>
            </a:r>
            <a:endParaRPr lang="en-US" altLang="ja-JP" sz="1400" b="1" kern="100" dirty="0">
              <a:solidFill>
                <a:srgbClr val="640000"/>
              </a:solidFill>
              <a:effectLst/>
              <a:latin typeface="+mn-ea"/>
              <a:cs typeface="Times New Roman" panose="02020603050405020304" pitchFamily="18" charset="0"/>
            </a:endParaRPr>
          </a:p>
          <a:p>
            <a:pPr>
              <a:lnSpc>
                <a:spcPts val="1400"/>
              </a:lnSpc>
            </a:pPr>
            <a:endParaRPr lang="en-US" altLang="ja-JP" sz="1400" b="1" kern="100" dirty="0">
              <a:solidFill>
                <a:srgbClr val="640000"/>
              </a:solidFill>
              <a:effectLst/>
              <a:latin typeface="+mn-ea"/>
              <a:cs typeface="Times New Roman" panose="02020603050405020304" pitchFamily="18" charset="0"/>
            </a:endParaRPr>
          </a:p>
          <a:p>
            <a:pPr>
              <a:lnSpc>
                <a:spcPts val="1400"/>
              </a:lnSpc>
            </a:pPr>
            <a:r>
              <a:rPr lang="ja-JP" altLang="en-US" sz="1400" b="1" dirty="0">
                <a:solidFill>
                  <a:srgbClr val="640000"/>
                </a:solidFill>
                <a:effectLst/>
                <a:latin typeface="+mn-ea"/>
                <a:cs typeface="Times New Roman" panose="02020603050405020304" pitchFamily="18" charset="0"/>
              </a:rPr>
              <a:t>テラココヘアーはテラヘルツ波をコームにテラヘルツ波を転写する</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cs typeface="Times New Roman" panose="02020603050405020304" pitchFamily="18" charset="0"/>
            </a:endParaRPr>
          </a:p>
          <a:p>
            <a:pPr>
              <a:lnSpc>
                <a:spcPts val="1400"/>
              </a:lnSpc>
            </a:pPr>
            <a:r>
              <a:rPr lang="ja-JP" altLang="ja-JP" sz="1400" b="1" dirty="0">
                <a:solidFill>
                  <a:srgbClr val="640000"/>
                </a:solidFill>
                <a:effectLst/>
                <a:latin typeface="+mn-ea"/>
                <a:cs typeface="Times New Roman" panose="02020603050405020304" pitchFamily="18" charset="0"/>
              </a:rPr>
              <a:t>特殊施工によりコーム全体からテラヘルツ波を出します。</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テラヘルツの有効波により</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光の速さで髪表面の水分が</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細分化し髪の内部まで浸透します。</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18</a:t>
            </a:fld>
            <a:endParaRPr kumimoji="1" lang="ja-JP" altLang="en-US"/>
          </a:p>
        </p:txBody>
      </p:sp>
    </p:spTree>
    <p:extLst>
      <p:ext uri="{BB962C8B-B14F-4D97-AF65-F5344CB8AC3E}">
        <p14:creationId xmlns:p14="http://schemas.microsoft.com/office/powerpoint/2010/main" val="401368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400"/>
              </a:lnSpc>
            </a:pPr>
            <a:endParaRPr lang="en-US" altLang="ja-JP" sz="1400" b="1" dirty="0">
              <a:solidFill>
                <a:srgbClr val="640000"/>
              </a:solidFill>
              <a:latin typeface="+mn-ea"/>
            </a:endParaRPr>
          </a:p>
          <a:p>
            <a:pPr>
              <a:lnSpc>
                <a:spcPts val="1400"/>
              </a:lnSpc>
            </a:pPr>
            <a:r>
              <a:rPr lang="ja-JP" altLang="en-US" sz="2000" b="1" dirty="0">
                <a:solidFill>
                  <a:srgbClr val="640000"/>
                </a:solidFill>
                <a:latin typeface="+mn-ea"/>
              </a:rPr>
              <a:t>テラヘルツとは？</a:t>
            </a:r>
            <a:endParaRPr lang="en-US" altLang="ja-JP" sz="20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１秒間に</a:t>
            </a:r>
            <a:r>
              <a:rPr lang="en-US" altLang="ja-JP" sz="1400" b="1" dirty="0">
                <a:solidFill>
                  <a:srgbClr val="640000"/>
                </a:solidFill>
                <a:latin typeface="+mn-ea"/>
              </a:rPr>
              <a:t>1</a:t>
            </a:r>
            <a:r>
              <a:rPr lang="ja-JP" altLang="en-US" sz="1400" b="1" dirty="0">
                <a:solidFill>
                  <a:srgbClr val="640000"/>
                </a:solidFill>
                <a:latin typeface="+mn-ea"/>
              </a:rPr>
              <a:t>兆回振動</a:t>
            </a:r>
            <a:r>
              <a:rPr lang="ja-JP" altLang="ja-JP" sz="1400" b="1" kern="100" dirty="0">
                <a:solidFill>
                  <a:srgbClr val="640000"/>
                </a:solidFill>
                <a:effectLst/>
                <a:latin typeface="+mn-ea"/>
                <a:cs typeface="Times New Roman" panose="02020603050405020304" pitchFamily="18" charset="0"/>
              </a:rPr>
              <a:t>する振動数の単位をテラヘルツと</a:t>
            </a:r>
            <a:r>
              <a:rPr lang="en-US" altLang="ja-JP" sz="1400" b="1" kern="100" dirty="0">
                <a:solidFill>
                  <a:srgbClr val="640000"/>
                </a:solidFill>
                <a:effectLst/>
                <a:latin typeface="+mn-ea"/>
                <a:cs typeface="Times New Roman" panose="02020603050405020304" pitchFamily="18" charset="0"/>
              </a:rPr>
              <a:t> </a:t>
            </a:r>
            <a:r>
              <a:rPr lang="ja-JP" altLang="ja-JP" sz="1400" b="1" kern="100" dirty="0">
                <a:solidFill>
                  <a:srgbClr val="640000"/>
                </a:solidFill>
                <a:effectLst/>
                <a:latin typeface="+mn-ea"/>
                <a:cs typeface="Times New Roman" panose="02020603050405020304" pitchFamily="18" charset="0"/>
              </a:rPr>
              <a:t>いいます。</a:t>
            </a:r>
            <a:endParaRPr lang="en-US" altLang="ja-JP" sz="1400" b="1" kern="100" dirty="0">
              <a:solidFill>
                <a:srgbClr val="640000"/>
              </a:solidFill>
              <a:effectLst/>
              <a:latin typeface="+mn-ea"/>
              <a:cs typeface="Times New Roman" panose="02020603050405020304" pitchFamily="18" charset="0"/>
            </a:endParaRPr>
          </a:p>
          <a:p>
            <a:pPr>
              <a:lnSpc>
                <a:spcPts val="1400"/>
              </a:lnSpc>
            </a:pPr>
            <a:endParaRPr lang="en-US" altLang="ja-JP" sz="1400" b="1" kern="100" dirty="0">
              <a:solidFill>
                <a:srgbClr val="640000"/>
              </a:solidFill>
              <a:effectLst/>
              <a:latin typeface="+mn-ea"/>
              <a:cs typeface="Times New Roman" panose="02020603050405020304" pitchFamily="18" charset="0"/>
            </a:endParaRPr>
          </a:p>
          <a:p>
            <a:pPr>
              <a:lnSpc>
                <a:spcPts val="1400"/>
              </a:lnSpc>
            </a:pPr>
            <a:r>
              <a:rPr lang="ja-JP" altLang="en-US" sz="1400" b="1" dirty="0">
                <a:solidFill>
                  <a:srgbClr val="640000"/>
                </a:solidFill>
                <a:effectLst/>
                <a:latin typeface="+mn-ea"/>
                <a:cs typeface="Times New Roman" panose="02020603050405020304" pitchFamily="18" charset="0"/>
              </a:rPr>
              <a:t>テラココヘアーはテラヘルツ波をコームにテラヘルツ波を転写する</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cs typeface="Times New Roman" panose="02020603050405020304" pitchFamily="18" charset="0"/>
            </a:endParaRPr>
          </a:p>
          <a:p>
            <a:pPr>
              <a:lnSpc>
                <a:spcPts val="1400"/>
              </a:lnSpc>
            </a:pPr>
            <a:r>
              <a:rPr lang="ja-JP" altLang="ja-JP" sz="1400" b="1" dirty="0">
                <a:solidFill>
                  <a:srgbClr val="640000"/>
                </a:solidFill>
                <a:effectLst/>
                <a:latin typeface="+mn-ea"/>
                <a:cs typeface="Times New Roman" panose="02020603050405020304" pitchFamily="18" charset="0"/>
              </a:rPr>
              <a:t>特殊施工によりコーム全体からテラヘルツ波を出します。</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テラヘルツの有効波により</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光の速さで髪表面の水分が</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細分化し髪の内部まで浸透します。</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19</a:t>
            </a:fld>
            <a:endParaRPr kumimoji="1" lang="ja-JP" altLang="en-US"/>
          </a:p>
        </p:txBody>
      </p:sp>
    </p:spTree>
    <p:extLst>
      <p:ext uri="{BB962C8B-B14F-4D97-AF65-F5344CB8AC3E}">
        <p14:creationId xmlns:p14="http://schemas.microsoft.com/office/powerpoint/2010/main" val="3049063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400"/>
              </a:lnSpc>
            </a:pPr>
            <a:endParaRPr lang="en-US" altLang="ja-JP" sz="1400" b="1" dirty="0">
              <a:solidFill>
                <a:srgbClr val="640000"/>
              </a:solidFill>
              <a:latin typeface="+mn-ea"/>
            </a:endParaRPr>
          </a:p>
          <a:p>
            <a:pPr>
              <a:lnSpc>
                <a:spcPts val="1400"/>
              </a:lnSpc>
            </a:pPr>
            <a:r>
              <a:rPr lang="ja-JP" altLang="en-US" sz="2000" b="1" dirty="0">
                <a:solidFill>
                  <a:srgbClr val="640000"/>
                </a:solidFill>
                <a:latin typeface="+mn-ea"/>
              </a:rPr>
              <a:t>テラヘルツとは？</a:t>
            </a:r>
            <a:endParaRPr lang="en-US" altLang="ja-JP" sz="20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１秒間に</a:t>
            </a:r>
            <a:r>
              <a:rPr lang="en-US" altLang="ja-JP" sz="1400" b="1" dirty="0">
                <a:solidFill>
                  <a:srgbClr val="640000"/>
                </a:solidFill>
                <a:latin typeface="+mn-ea"/>
              </a:rPr>
              <a:t>1</a:t>
            </a:r>
            <a:r>
              <a:rPr lang="ja-JP" altLang="en-US" sz="1400" b="1" dirty="0">
                <a:solidFill>
                  <a:srgbClr val="640000"/>
                </a:solidFill>
                <a:latin typeface="+mn-ea"/>
              </a:rPr>
              <a:t>兆回振動</a:t>
            </a:r>
            <a:r>
              <a:rPr lang="ja-JP" altLang="ja-JP" sz="1400" b="1" kern="100" dirty="0">
                <a:solidFill>
                  <a:srgbClr val="640000"/>
                </a:solidFill>
                <a:effectLst/>
                <a:latin typeface="+mn-ea"/>
                <a:cs typeface="Times New Roman" panose="02020603050405020304" pitchFamily="18" charset="0"/>
              </a:rPr>
              <a:t>する振動数の単位をテラヘルツと</a:t>
            </a:r>
            <a:r>
              <a:rPr lang="en-US" altLang="ja-JP" sz="1400" b="1" kern="100" dirty="0">
                <a:solidFill>
                  <a:srgbClr val="640000"/>
                </a:solidFill>
                <a:effectLst/>
                <a:latin typeface="+mn-ea"/>
                <a:cs typeface="Times New Roman" panose="02020603050405020304" pitchFamily="18" charset="0"/>
              </a:rPr>
              <a:t> </a:t>
            </a:r>
            <a:r>
              <a:rPr lang="ja-JP" altLang="ja-JP" sz="1400" b="1" kern="100" dirty="0">
                <a:solidFill>
                  <a:srgbClr val="640000"/>
                </a:solidFill>
                <a:effectLst/>
                <a:latin typeface="+mn-ea"/>
                <a:cs typeface="Times New Roman" panose="02020603050405020304" pitchFamily="18" charset="0"/>
              </a:rPr>
              <a:t>いいます。</a:t>
            </a:r>
            <a:endParaRPr lang="en-US" altLang="ja-JP" sz="1400" b="1" kern="100" dirty="0">
              <a:solidFill>
                <a:srgbClr val="640000"/>
              </a:solidFill>
              <a:effectLst/>
              <a:latin typeface="+mn-ea"/>
              <a:cs typeface="Times New Roman" panose="02020603050405020304" pitchFamily="18" charset="0"/>
            </a:endParaRPr>
          </a:p>
          <a:p>
            <a:pPr>
              <a:lnSpc>
                <a:spcPts val="1400"/>
              </a:lnSpc>
            </a:pPr>
            <a:endParaRPr lang="en-US" altLang="ja-JP" sz="1400" b="1" kern="100" dirty="0">
              <a:solidFill>
                <a:srgbClr val="640000"/>
              </a:solidFill>
              <a:effectLst/>
              <a:latin typeface="+mn-ea"/>
              <a:cs typeface="Times New Roman" panose="02020603050405020304" pitchFamily="18" charset="0"/>
            </a:endParaRPr>
          </a:p>
          <a:p>
            <a:pPr>
              <a:lnSpc>
                <a:spcPts val="1400"/>
              </a:lnSpc>
            </a:pPr>
            <a:r>
              <a:rPr lang="ja-JP" altLang="en-US" sz="1400" b="1" dirty="0">
                <a:solidFill>
                  <a:srgbClr val="640000"/>
                </a:solidFill>
                <a:effectLst/>
                <a:latin typeface="+mn-ea"/>
                <a:cs typeface="Times New Roman" panose="02020603050405020304" pitchFamily="18" charset="0"/>
              </a:rPr>
              <a:t>テラココヘアーはテラヘルツ波をコームにテラヘルツ波を転写する</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cs typeface="Times New Roman" panose="02020603050405020304" pitchFamily="18" charset="0"/>
            </a:endParaRPr>
          </a:p>
          <a:p>
            <a:pPr>
              <a:lnSpc>
                <a:spcPts val="1400"/>
              </a:lnSpc>
            </a:pPr>
            <a:r>
              <a:rPr lang="ja-JP" altLang="ja-JP" sz="1400" b="1" dirty="0">
                <a:solidFill>
                  <a:srgbClr val="640000"/>
                </a:solidFill>
                <a:effectLst/>
                <a:latin typeface="+mn-ea"/>
                <a:cs typeface="Times New Roman" panose="02020603050405020304" pitchFamily="18" charset="0"/>
              </a:rPr>
              <a:t>特殊施工によりコーム全体からテラヘルツ波を出します。</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テラヘルツの有効波により</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光の速さで髪表面の水分が</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細分化し髪の内部まで浸透します。</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20</a:t>
            </a:fld>
            <a:endParaRPr kumimoji="1" lang="ja-JP" altLang="en-US"/>
          </a:p>
        </p:txBody>
      </p:sp>
    </p:spTree>
    <p:extLst>
      <p:ext uri="{BB962C8B-B14F-4D97-AF65-F5344CB8AC3E}">
        <p14:creationId xmlns:p14="http://schemas.microsoft.com/office/powerpoint/2010/main" val="43938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019007" rtl="0" eaLnBrk="1" fontAlgn="auto" latinLnBrk="0" hangingPunct="1">
              <a:lnSpc>
                <a:spcPct val="100000"/>
              </a:lnSpc>
              <a:spcBef>
                <a:spcPts val="0"/>
              </a:spcBef>
              <a:spcAft>
                <a:spcPts val="0"/>
              </a:spcAft>
              <a:buClrTx/>
              <a:buSzTx/>
              <a:buFontTx/>
              <a:buNone/>
              <a:tabLst/>
              <a:defRPr/>
            </a:pPr>
            <a:r>
              <a:rPr kumimoji="1" lang="ja-JP" altLang="en-US" dirty="0"/>
              <a:t>一筆入れてください。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2</a:t>
            </a:fld>
            <a:endParaRPr kumimoji="1" lang="ja-JP" altLang="en-US"/>
          </a:p>
        </p:txBody>
      </p:sp>
    </p:spTree>
    <p:extLst>
      <p:ext uri="{BB962C8B-B14F-4D97-AF65-F5344CB8AC3E}">
        <p14:creationId xmlns:p14="http://schemas.microsoft.com/office/powerpoint/2010/main" val="348538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TERACOCOHAIR</a:t>
            </a:r>
            <a:r>
              <a:rPr kumimoji="1" lang="ja-JP" altLang="en-US" dirty="0"/>
              <a:t>がその悩みを</a:t>
            </a:r>
            <a:endParaRPr kumimoji="1" lang="en-US" altLang="ja-JP" dirty="0"/>
          </a:p>
          <a:p>
            <a:r>
              <a:rPr kumimoji="1" lang="ja-JP" altLang="en-US" dirty="0"/>
              <a:t>すべて解決します。</a:t>
            </a:r>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3</a:t>
            </a:fld>
            <a:endParaRPr kumimoji="1" lang="ja-JP" altLang="en-US"/>
          </a:p>
        </p:txBody>
      </p:sp>
    </p:spTree>
    <p:extLst>
      <p:ext uri="{BB962C8B-B14F-4D97-AF65-F5344CB8AC3E}">
        <p14:creationId xmlns:p14="http://schemas.microsoft.com/office/powerpoint/2010/main" val="76696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019007" rtl="0" eaLnBrk="1" fontAlgn="auto" latinLnBrk="0" hangingPunct="1">
              <a:lnSpc>
                <a:spcPct val="100000"/>
              </a:lnSpc>
              <a:spcBef>
                <a:spcPts val="0"/>
              </a:spcBef>
              <a:spcAft>
                <a:spcPts val="0"/>
              </a:spcAft>
              <a:buClrTx/>
              <a:buSzTx/>
              <a:buFontTx/>
              <a:buNone/>
              <a:tabLst/>
              <a:defRPr/>
            </a:pPr>
            <a:r>
              <a:rPr kumimoji="1" lang="ja-JP" altLang="en-US" dirty="0"/>
              <a:t>一筆入れてください。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4</a:t>
            </a:fld>
            <a:endParaRPr kumimoji="1" lang="ja-JP" altLang="en-US"/>
          </a:p>
        </p:txBody>
      </p:sp>
    </p:spTree>
    <p:extLst>
      <p:ext uri="{BB962C8B-B14F-4D97-AF65-F5344CB8AC3E}">
        <p14:creationId xmlns:p14="http://schemas.microsoft.com/office/powerpoint/2010/main" val="51240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400"/>
              </a:lnSpc>
            </a:pPr>
            <a:endParaRPr lang="en-US" altLang="ja-JP" sz="1400" b="1" dirty="0">
              <a:solidFill>
                <a:srgbClr val="640000"/>
              </a:solidFill>
              <a:latin typeface="+mn-ea"/>
            </a:endParaRPr>
          </a:p>
          <a:p>
            <a:pPr>
              <a:lnSpc>
                <a:spcPts val="1400"/>
              </a:lnSpc>
            </a:pPr>
            <a:r>
              <a:rPr lang="ja-JP" altLang="en-US" sz="2000" b="1" dirty="0">
                <a:solidFill>
                  <a:srgbClr val="640000"/>
                </a:solidFill>
                <a:latin typeface="+mn-ea"/>
              </a:rPr>
              <a:t>テラヘルツとは？</a:t>
            </a:r>
            <a:endParaRPr lang="en-US" altLang="ja-JP" sz="20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１秒間に</a:t>
            </a:r>
            <a:r>
              <a:rPr lang="en-US" altLang="ja-JP" sz="1400" b="1" dirty="0">
                <a:solidFill>
                  <a:srgbClr val="640000"/>
                </a:solidFill>
                <a:latin typeface="+mn-ea"/>
              </a:rPr>
              <a:t>1</a:t>
            </a:r>
            <a:r>
              <a:rPr lang="ja-JP" altLang="en-US" sz="1400" b="1" dirty="0">
                <a:solidFill>
                  <a:srgbClr val="640000"/>
                </a:solidFill>
                <a:latin typeface="+mn-ea"/>
              </a:rPr>
              <a:t>兆回振動</a:t>
            </a:r>
            <a:r>
              <a:rPr lang="ja-JP" altLang="ja-JP" sz="1400" b="1" kern="100" dirty="0">
                <a:solidFill>
                  <a:srgbClr val="640000"/>
                </a:solidFill>
                <a:effectLst/>
                <a:latin typeface="+mn-ea"/>
                <a:cs typeface="Times New Roman" panose="02020603050405020304" pitchFamily="18" charset="0"/>
              </a:rPr>
              <a:t>する振動数の単位をテラヘルツと</a:t>
            </a:r>
            <a:r>
              <a:rPr lang="en-US" altLang="ja-JP" sz="1400" b="1" kern="100" dirty="0">
                <a:solidFill>
                  <a:srgbClr val="640000"/>
                </a:solidFill>
                <a:effectLst/>
                <a:latin typeface="+mn-ea"/>
                <a:cs typeface="Times New Roman" panose="02020603050405020304" pitchFamily="18" charset="0"/>
              </a:rPr>
              <a:t> </a:t>
            </a:r>
            <a:r>
              <a:rPr lang="ja-JP" altLang="ja-JP" sz="1400" b="1" kern="100" dirty="0">
                <a:solidFill>
                  <a:srgbClr val="640000"/>
                </a:solidFill>
                <a:effectLst/>
                <a:latin typeface="+mn-ea"/>
                <a:cs typeface="Times New Roman" panose="02020603050405020304" pitchFamily="18" charset="0"/>
              </a:rPr>
              <a:t>いいます。</a:t>
            </a:r>
            <a:endParaRPr lang="en-US" altLang="ja-JP" sz="1400" b="1" kern="100" dirty="0">
              <a:solidFill>
                <a:srgbClr val="640000"/>
              </a:solidFill>
              <a:effectLst/>
              <a:latin typeface="+mn-ea"/>
              <a:cs typeface="Times New Roman" panose="02020603050405020304" pitchFamily="18" charset="0"/>
            </a:endParaRPr>
          </a:p>
          <a:p>
            <a:pPr>
              <a:lnSpc>
                <a:spcPts val="1400"/>
              </a:lnSpc>
            </a:pPr>
            <a:endParaRPr lang="en-US" altLang="ja-JP" sz="1400" b="1" kern="100" dirty="0">
              <a:solidFill>
                <a:srgbClr val="640000"/>
              </a:solidFill>
              <a:effectLst/>
              <a:latin typeface="+mn-ea"/>
              <a:cs typeface="Times New Roman" panose="02020603050405020304" pitchFamily="18" charset="0"/>
            </a:endParaRPr>
          </a:p>
          <a:p>
            <a:pPr>
              <a:lnSpc>
                <a:spcPts val="1400"/>
              </a:lnSpc>
            </a:pPr>
            <a:r>
              <a:rPr lang="ja-JP" altLang="en-US" sz="1400" b="1" dirty="0">
                <a:solidFill>
                  <a:srgbClr val="640000"/>
                </a:solidFill>
                <a:effectLst/>
                <a:latin typeface="+mn-ea"/>
                <a:cs typeface="Times New Roman" panose="02020603050405020304" pitchFamily="18" charset="0"/>
              </a:rPr>
              <a:t>テラココヘアーはテラヘルツ波をコームにテラヘルツ波を転写する</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cs typeface="Times New Roman" panose="02020603050405020304" pitchFamily="18" charset="0"/>
            </a:endParaRPr>
          </a:p>
          <a:p>
            <a:pPr>
              <a:lnSpc>
                <a:spcPts val="1400"/>
              </a:lnSpc>
            </a:pPr>
            <a:r>
              <a:rPr lang="ja-JP" altLang="ja-JP" sz="1400" b="1" dirty="0">
                <a:solidFill>
                  <a:srgbClr val="640000"/>
                </a:solidFill>
                <a:effectLst/>
                <a:latin typeface="+mn-ea"/>
                <a:cs typeface="Times New Roman" panose="02020603050405020304" pitchFamily="18" charset="0"/>
              </a:rPr>
              <a:t>特殊施工によりコーム全体からテラヘルツ波を出します。</a:t>
            </a:r>
            <a:endParaRPr lang="en-US" altLang="ja-JP" sz="1400" b="1" dirty="0">
              <a:solidFill>
                <a:srgbClr val="640000"/>
              </a:solidFill>
              <a:effectLst/>
              <a:latin typeface="+mn-ea"/>
              <a:cs typeface="Times New Roman" panose="02020603050405020304" pitchFamily="18" charset="0"/>
            </a:endParaRPr>
          </a:p>
          <a:p>
            <a:pPr>
              <a:lnSpc>
                <a:spcPts val="1400"/>
              </a:lnSpc>
            </a:pP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テラヘルツの有効波により</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光の速さで髪表面の水分が</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pPr>
              <a:lnSpc>
                <a:spcPts val="1400"/>
              </a:lnSpc>
            </a:pPr>
            <a:r>
              <a:rPr lang="ja-JP" altLang="en-US" sz="1400" b="1" dirty="0">
                <a:solidFill>
                  <a:srgbClr val="640000"/>
                </a:solidFill>
                <a:latin typeface="+mn-ea"/>
              </a:rPr>
              <a:t>細分化し髪の内部まで浸透します。</a:t>
            </a:r>
            <a:endParaRPr lang="en-US" altLang="ja-JP" sz="1400" b="1" dirty="0">
              <a:solidFill>
                <a:srgbClr val="640000"/>
              </a:solidFill>
              <a:latin typeface="+mn-ea"/>
            </a:endParaRPr>
          </a:p>
          <a:p>
            <a:pPr>
              <a:lnSpc>
                <a:spcPts val="1400"/>
              </a:lnSpc>
            </a:pPr>
            <a:endParaRPr lang="en-US" altLang="ja-JP" sz="1400" b="1" dirty="0">
              <a:solidFill>
                <a:srgbClr val="640000"/>
              </a:solidFill>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5</a:t>
            </a:fld>
            <a:endParaRPr kumimoji="1" lang="ja-JP" altLang="en-US"/>
          </a:p>
        </p:txBody>
      </p:sp>
    </p:spTree>
    <p:extLst>
      <p:ext uri="{BB962C8B-B14F-4D97-AF65-F5344CB8AC3E}">
        <p14:creationId xmlns:p14="http://schemas.microsoft.com/office/powerpoint/2010/main" val="65531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①水分の分子量を細かくする。</a:t>
            </a:r>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7</a:t>
            </a:fld>
            <a:endParaRPr kumimoji="1" lang="ja-JP" altLang="en-US"/>
          </a:p>
        </p:txBody>
      </p:sp>
    </p:spTree>
    <p:extLst>
      <p:ext uri="{BB962C8B-B14F-4D97-AF65-F5344CB8AC3E}">
        <p14:creationId xmlns:p14="http://schemas.microsoft.com/office/powerpoint/2010/main" val="379672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照射前</a:t>
            </a:r>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8</a:t>
            </a:fld>
            <a:endParaRPr kumimoji="1" lang="ja-JP" altLang="en-US"/>
          </a:p>
        </p:txBody>
      </p:sp>
    </p:spTree>
    <p:extLst>
      <p:ext uri="{BB962C8B-B14F-4D97-AF65-F5344CB8AC3E}">
        <p14:creationId xmlns:p14="http://schemas.microsoft.com/office/powerpoint/2010/main" val="4220612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a:t>
            </a:r>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9</a:t>
            </a:fld>
            <a:endParaRPr kumimoji="1" lang="ja-JP" altLang="en-US"/>
          </a:p>
        </p:txBody>
      </p:sp>
    </p:spTree>
    <p:extLst>
      <p:ext uri="{BB962C8B-B14F-4D97-AF65-F5344CB8AC3E}">
        <p14:creationId xmlns:p14="http://schemas.microsoft.com/office/powerpoint/2010/main" val="1952970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水分子に対しての影響が強いため、</a:t>
            </a:r>
            <a:endParaRPr kumimoji="1" lang="en-US" altLang="ja-JP" dirty="0"/>
          </a:p>
          <a:p>
            <a:r>
              <a:rPr kumimoji="1" lang="ja-JP" altLang="en-US" dirty="0"/>
              <a:t>水分子を小さくすることで、</a:t>
            </a:r>
            <a:endParaRPr kumimoji="1" lang="en-US" altLang="ja-JP" dirty="0"/>
          </a:p>
          <a:p>
            <a:r>
              <a:rPr kumimoji="1" lang="ja-JP" altLang="en-US" dirty="0"/>
              <a:t>髪に浸透していくというさようがあると。</a:t>
            </a:r>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10</a:t>
            </a:fld>
            <a:endParaRPr kumimoji="1" lang="ja-JP" altLang="en-US"/>
          </a:p>
        </p:txBody>
      </p:sp>
    </p:spTree>
    <p:extLst>
      <p:ext uri="{BB962C8B-B14F-4D97-AF65-F5344CB8AC3E}">
        <p14:creationId xmlns:p14="http://schemas.microsoft.com/office/powerpoint/2010/main" val="2242956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3017924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79774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54017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20630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106040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77307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357217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3808878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239459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346393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C28E7BB-D811-46AB-85DE-791E0B8C7A8E}" type="datetimeFigureOut">
              <a:rPr kumimoji="1" lang="ja-JP" altLang="en-US" smtClean="0"/>
              <a:t>2024/9/11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68096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8E7BB-D811-46AB-85DE-791E0B8C7A8E}" type="datetimeFigureOut">
              <a:rPr kumimoji="1" lang="ja-JP" altLang="en-US" smtClean="0"/>
              <a:t>2024/9/11</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3781E-0FF8-4B8F-AA0E-C861D8090A0D}" type="slidenum">
              <a:rPr kumimoji="1" lang="ja-JP" altLang="en-US" smtClean="0"/>
              <a:t>‹#›</a:t>
            </a:fld>
            <a:endParaRPr kumimoji="1" lang="ja-JP" altLang="en-US"/>
          </a:p>
        </p:txBody>
      </p:sp>
    </p:spTree>
    <p:extLst>
      <p:ext uri="{BB962C8B-B14F-4D97-AF65-F5344CB8AC3E}">
        <p14:creationId xmlns:p14="http://schemas.microsoft.com/office/powerpoint/2010/main" val="1909237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7EE6F172-FDBE-707D-D593-D21C7C674FB0}"/>
              </a:ext>
            </a:extLst>
          </p:cNvPr>
          <p:cNvPicPr>
            <a:picLocks noChangeAspect="1"/>
          </p:cNvPicPr>
          <p:nvPr/>
        </p:nvPicPr>
        <p:blipFill>
          <a:blip r:embed="rId3">
            <a:extLst>
              <a:ext uri="{28A0092B-C50C-407E-A947-70E740481C1C}">
                <a14:useLocalDpi xmlns:a14="http://schemas.microsoft.com/office/drawing/2010/main" val="0"/>
              </a:ext>
            </a:extLst>
          </a:blip>
          <a:srcRect l="18406"/>
          <a:stretch/>
        </p:blipFill>
        <p:spPr>
          <a:xfrm>
            <a:off x="-70792" y="-5108"/>
            <a:ext cx="8406580" cy="6866864"/>
          </a:xfrm>
          <a:prstGeom prst="rect">
            <a:avLst/>
          </a:prstGeom>
        </p:spPr>
      </p:pic>
      <p:pic>
        <p:nvPicPr>
          <p:cNvPr id="27" name="図 26">
            <a:extLst>
              <a:ext uri="{FF2B5EF4-FFF2-40B4-BE49-F238E27FC236}">
                <a16:creationId xmlns:a16="http://schemas.microsoft.com/office/drawing/2014/main" id="{24406C41-DAED-89EA-150B-9B46E12C0CFC}"/>
              </a:ext>
            </a:extLst>
          </p:cNvPr>
          <p:cNvPicPr>
            <a:picLocks noChangeAspect="1"/>
          </p:cNvPicPr>
          <p:nvPr/>
        </p:nvPicPr>
        <p:blipFill>
          <a:blip r:embed="rId3">
            <a:extLst>
              <a:ext uri="{28A0092B-C50C-407E-A947-70E740481C1C}">
                <a14:useLocalDpi xmlns:a14="http://schemas.microsoft.com/office/drawing/2010/main" val="0"/>
              </a:ext>
            </a:extLst>
          </a:blip>
          <a:srcRect l="93654"/>
          <a:stretch/>
        </p:blipFill>
        <p:spPr>
          <a:xfrm>
            <a:off x="9273750" y="-4317"/>
            <a:ext cx="653811" cy="6866864"/>
          </a:xfrm>
          <a:prstGeom prst="rect">
            <a:avLst/>
          </a:prstGeom>
        </p:spPr>
      </p:pic>
      <p:pic>
        <p:nvPicPr>
          <p:cNvPr id="22" name="図 21">
            <a:extLst>
              <a:ext uri="{FF2B5EF4-FFF2-40B4-BE49-F238E27FC236}">
                <a16:creationId xmlns:a16="http://schemas.microsoft.com/office/drawing/2014/main" id="{4ABD76F3-E502-E4EF-F4EC-CB9493CA2FD8}"/>
              </a:ext>
            </a:extLst>
          </p:cNvPr>
          <p:cNvPicPr>
            <a:picLocks noChangeAspect="1"/>
          </p:cNvPicPr>
          <p:nvPr/>
        </p:nvPicPr>
        <p:blipFill>
          <a:blip r:embed="rId3">
            <a:extLst>
              <a:ext uri="{28A0092B-C50C-407E-A947-70E740481C1C}">
                <a14:useLocalDpi xmlns:a14="http://schemas.microsoft.com/office/drawing/2010/main" val="0"/>
              </a:ext>
            </a:extLst>
          </a:blip>
          <a:srcRect l="93654"/>
          <a:stretch/>
        </p:blipFill>
        <p:spPr>
          <a:xfrm>
            <a:off x="9115584" y="-4317"/>
            <a:ext cx="653811" cy="6866864"/>
          </a:xfrm>
          <a:prstGeom prst="rect">
            <a:avLst/>
          </a:prstGeom>
        </p:spPr>
      </p:pic>
      <p:pic>
        <p:nvPicPr>
          <p:cNvPr id="23" name="図 22">
            <a:extLst>
              <a:ext uri="{FF2B5EF4-FFF2-40B4-BE49-F238E27FC236}">
                <a16:creationId xmlns:a16="http://schemas.microsoft.com/office/drawing/2014/main" id="{1394EB5F-30B8-CFDF-50C4-C9E8F65776D7}"/>
              </a:ext>
            </a:extLst>
          </p:cNvPr>
          <p:cNvPicPr>
            <a:picLocks noChangeAspect="1"/>
          </p:cNvPicPr>
          <p:nvPr/>
        </p:nvPicPr>
        <p:blipFill>
          <a:blip r:embed="rId3">
            <a:extLst>
              <a:ext uri="{28A0092B-C50C-407E-A947-70E740481C1C}">
                <a14:useLocalDpi xmlns:a14="http://schemas.microsoft.com/office/drawing/2010/main" val="0"/>
              </a:ext>
            </a:extLst>
          </a:blip>
          <a:srcRect l="93654"/>
          <a:stretch/>
        </p:blipFill>
        <p:spPr>
          <a:xfrm>
            <a:off x="8788679" y="-4317"/>
            <a:ext cx="653811" cy="6866864"/>
          </a:xfrm>
          <a:prstGeom prst="rect">
            <a:avLst/>
          </a:prstGeom>
        </p:spPr>
      </p:pic>
      <p:pic>
        <p:nvPicPr>
          <p:cNvPr id="24" name="図 23">
            <a:extLst>
              <a:ext uri="{FF2B5EF4-FFF2-40B4-BE49-F238E27FC236}">
                <a16:creationId xmlns:a16="http://schemas.microsoft.com/office/drawing/2014/main" id="{1AC62081-BA19-F9C8-579E-64B2564A5A02}"/>
              </a:ext>
            </a:extLst>
          </p:cNvPr>
          <p:cNvPicPr>
            <a:picLocks noChangeAspect="1"/>
          </p:cNvPicPr>
          <p:nvPr/>
        </p:nvPicPr>
        <p:blipFill>
          <a:blip r:embed="rId3">
            <a:extLst>
              <a:ext uri="{28A0092B-C50C-407E-A947-70E740481C1C}">
                <a14:useLocalDpi xmlns:a14="http://schemas.microsoft.com/office/drawing/2010/main" val="0"/>
              </a:ext>
            </a:extLst>
          </a:blip>
          <a:srcRect l="93654"/>
          <a:stretch/>
        </p:blipFill>
        <p:spPr>
          <a:xfrm>
            <a:off x="8679032" y="-10216"/>
            <a:ext cx="653811" cy="6866864"/>
          </a:xfrm>
          <a:prstGeom prst="rect">
            <a:avLst/>
          </a:prstGeom>
        </p:spPr>
      </p:pic>
      <p:pic>
        <p:nvPicPr>
          <p:cNvPr id="25" name="図 24">
            <a:extLst>
              <a:ext uri="{FF2B5EF4-FFF2-40B4-BE49-F238E27FC236}">
                <a16:creationId xmlns:a16="http://schemas.microsoft.com/office/drawing/2014/main" id="{B121E3D0-6625-E2D6-0BC6-F3E6199CF8A1}"/>
              </a:ext>
            </a:extLst>
          </p:cNvPr>
          <p:cNvPicPr>
            <a:picLocks noChangeAspect="1"/>
          </p:cNvPicPr>
          <p:nvPr/>
        </p:nvPicPr>
        <p:blipFill>
          <a:blip r:embed="rId3">
            <a:extLst>
              <a:ext uri="{28A0092B-C50C-407E-A947-70E740481C1C}">
                <a14:useLocalDpi xmlns:a14="http://schemas.microsoft.com/office/drawing/2010/main" val="0"/>
              </a:ext>
            </a:extLst>
          </a:blip>
          <a:srcRect l="93654"/>
          <a:stretch/>
        </p:blipFill>
        <p:spPr>
          <a:xfrm>
            <a:off x="8352127" y="-10216"/>
            <a:ext cx="653811" cy="6866864"/>
          </a:xfrm>
          <a:prstGeom prst="rect">
            <a:avLst/>
          </a:prstGeom>
        </p:spPr>
      </p:pic>
      <p:pic>
        <p:nvPicPr>
          <p:cNvPr id="20" name="図 19">
            <a:extLst>
              <a:ext uri="{FF2B5EF4-FFF2-40B4-BE49-F238E27FC236}">
                <a16:creationId xmlns:a16="http://schemas.microsoft.com/office/drawing/2014/main" id="{90F2454A-5EDB-1EE0-B3E4-E31D2E7BA878}"/>
              </a:ext>
            </a:extLst>
          </p:cNvPr>
          <p:cNvPicPr>
            <a:picLocks noChangeAspect="1"/>
          </p:cNvPicPr>
          <p:nvPr/>
        </p:nvPicPr>
        <p:blipFill>
          <a:blip r:embed="rId3">
            <a:extLst>
              <a:ext uri="{28A0092B-C50C-407E-A947-70E740481C1C}">
                <a14:useLocalDpi xmlns:a14="http://schemas.microsoft.com/office/drawing/2010/main" val="0"/>
              </a:ext>
            </a:extLst>
          </a:blip>
          <a:srcRect l="93654"/>
          <a:stretch/>
        </p:blipFill>
        <p:spPr>
          <a:xfrm>
            <a:off x="8662693" y="0"/>
            <a:ext cx="653811" cy="6866864"/>
          </a:xfrm>
          <a:prstGeom prst="rect">
            <a:avLst/>
          </a:prstGeom>
        </p:spPr>
      </p:pic>
      <p:pic>
        <p:nvPicPr>
          <p:cNvPr id="21" name="図 20">
            <a:extLst>
              <a:ext uri="{FF2B5EF4-FFF2-40B4-BE49-F238E27FC236}">
                <a16:creationId xmlns:a16="http://schemas.microsoft.com/office/drawing/2014/main" id="{7B7D9482-52E3-7C95-DFC1-0D3DDBEF3E5C}"/>
              </a:ext>
            </a:extLst>
          </p:cNvPr>
          <p:cNvPicPr>
            <a:picLocks noChangeAspect="1"/>
          </p:cNvPicPr>
          <p:nvPr/>
        </p:nvPicPr>
        <p:blipFill>
          <a:blip r:embed="rId3">
            <a:extLst>
              <a:ext uri="{28A0092B-C50C-407E-A947-70E740481C1C}">
                <a14:useLocalDpi xmlns:a14="http://schemas.microsoft.com/office/drawing/2010/main" val="0"/>
              </a:ext>
            </a:extLst>
          </a:blip>
          <a:srcRect l="93654"/>
          <a:stretch/>
        </p:blipFill>
        <p:spPr>
          <a:xfrm>
            <a:off x="8335788" y="0"/>
            <a:ext cx="653811" cy="6866864"/>
          </a:xfrm>
          <a:prstGeom prst="rect">
            <a:avLst/>
          </a:prstGeom>
        </p:spPr>
      </p:pic>
      <p:pic>
        <p:nvPicPr>
          <p:cNvPr id="19" name="図 18">
            <a:extLst>
              <a:ext uri="{FF2B5EF4-FFF2-40B4-BE49-F238E27FC236}">
                <a16:creationId xmlns:a16="http://schemas.microsoft.com/office/drawing/2014/main" id="{685991D4-8CEB-1EA6-9573-3E5CB3C6914F}"/>
              </a:ext>
            </a:extLst>
          </p:cNvPr>
          <p:cNvPicPr>
            <a:picLocks noChangeAspect="1"/>
          </p:cNvPicPr>
          <p:nvPr/>
        </p:nvPicPr>
        <p:blipFill>
          <a:blip r:embed="rId3">
            <a:extLst>
              <a:ext uri="{28A0092B-C50C-407E-A947-70E740481C1C}">
                <a14:useLocalDpi xmlns:a14="http://schemas.microsoft.com/office/drawing/2010/main" val="0"/>
              </a:ext>
            </a:extLst>
          </a:blip>
          <a:srcRect l="93654"/>
          <a:stretch/>
        </p:blipFill>
        <p:spPr>
          <a:xfrm>
            <a:off x="8226141" y="0"/>
            <a:ext cx="653811" cy="6866864"/>
          </a:xfrm>
          <a:prstGeom prst="rect">
            <a:avLst/>
          </a:prstGeom>
        </p:spPr>
      </p:pic>
      <p:pic>
        <p:nvPicPr>
          <p:cNvPr id="18" name="図 17">
            <a:extLst>
              <a:ext uri="{FF2B5EF4-FFF2-40B4-BE49-F238E27FC236}">
                <a16:creationId xmlns:a16="http://schemas.microsoft.com/office/drawing/2014/main" id="{981F5DB2-487F-4FB5-8EF0-B6F4FACC513F}"/>
              </a:ext>
            </a:extLst>
          </p:cNvPr>
          <p:cNvPicPr>
            <a:picLocks noChangeAspect="1"/>
          </p:cNvPicPr>
          <p:nvPr/>
        </p:nvPicPr>
        <p:blipFill>
          <a:blip r:embed="rId3">
            <a:extLst>
              <a:ext uri="{28A0092B-C50C-407E-A947-70E740481C1C}">
                <a14:useLocalDpi xmlns:a14="http://schemas.microsoft.com/office/drawing/2010/main" val="0"/>
              </a:ext>
            </a:extLst>
          </a:blip>
          <a:srcRect l="93654"/>
          <a:stretch/>
        </p:blipFill>
        <p:spPr>
          <a:xfrm>
            <a:off x="7899236" y="0"/>
            <a:ext cx="653811" cy="6866864"/>
          </a:xfrm>
          <a:prstGeom prst="rect">
            <a:avLst/>
          </a:prstGeom>
        </p:spPr>
      </p:pic>
      <p:grpSp>
        <p:nvGrpSpPr>
          <p:cNvPr id="33" name="グループ化 32">
            <a:extLst>
              <a:ext uri="{FF2B5EF4-FFF2-40B4-BE49-F238E27FC236}">
                <a16:creationId xmlns:a16="http://schemas.microsoft.com/office/drawing/2014/main" id="{3C4C5ED7-8A67-619B-243E-E7DA004EFECF}"/>
              </a:ext>
            </a:extLst>
          </p:cNvPr>
          <p:cNvGrpSpPr/>
          <p:nvPr/>
        </p:nvGrpSpPr>
        <p:grpSpPr>
          <a:xfrm>
            <a:off x="7582803" y="6306931"/>
            <a:ext cx="2159780" cy="392687"/>
            <a:chOff x="7679347" y="6327358"/>
            <a:chExt cx="2159780" cy="392687"/>
          </a:xfrm>
        </p:grpSpPr>
        <p:sp>
          <p:nvSpPr>
            <p:cNvPr id="32" name="四角形: 角を丸くする 31">
              <a:extLst>
                <a:ext uri="{FF2B5EF4-FFF2-40B4-BE49-F238E27FC236}">
                  <a16:creationId xmlns:a16="http://schemas.microsoft.com/office/drawing/2014/main" id="{C401EB13-A363-5C55-8273-6E70B3BAF69F}"/>
                </a:ext>
              </a:extLst>
            </p:cNvPr>
            <p:cNvSpPr/>
            <p:nvPr/>
          </p:nvSpPr>
          <p:spPr>
            <a:xfrm>
              <a:off x="7679347" y="6327358"/>
              <a:ext cx="2159780" cy="392687"/>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7279B90-E347-35FE-3D01-56EACAAB1F19}"/>
                </a:ext>
              </a:extLst>
            </p:cNvPr>
            <p:cNvSpPr txBox="1"/>
            <p:nvPr/>
          </p:nvSpPr>
          <p:spPr>
            <a:xfrm>
              <a:off x="7695686" y="6396392"/>
              <a:ext cx="2143441" cy="276999"/>
            </a:xfrm>
            <a:prstGeom prst="rect">
              <a:avLst/>
            </a:prstGeom>
            <a:noFill/>
          </p:spPr>
          <p:txBody>
            <a:bodyPr wrap="square" rtlCol="0">
              <a:spAutoFit/>
            </a:bodyPr>
            <a:lstStyle/>
            <a:p>
              <a:pPr algn="ctr"/>
              <a:r>
                <a:rPr kumimoji="1" lang="en-US" altLang="ja-JP" sz="1200" b="1"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sz="1200" b="1" dirty="0">
                  <a:solidFill>
                    <a:schemeClr val="tx1">
                      <a:lumMod val="75000"/>
                      <a:lumOff val="25000"/>
                    </a:schemeClr>
                  </a:solidFill>
                  <a:latin typeface="游明朝 Demibold" panose="02020600000000000000" pitchFamily="18" charset="-128"/>
                  <a:ea typeface="游明朝 Demibold" panose="02020600000000000000" pitchFamily="18" charset="-128"/>
                </a:rPr>
                <a:t>社外秘　内部研修資料</a:t>
              </a:r>
              <a:r>
                <a:rPr kumimoji="1" lang="en-US" altLang="ja-JP" sz="1200" b="1" dirty="0">
                  <a:solidFill>
                    <a:schemeClr val="tx1">
                      <a:lumMod val="75000"/>
                      <a:lumOff val="25000"/>
                    </a:schemeClr>
                  </a:solidFill>
                  <a:latin typeface="游明朝 Demibold" panose="02020600000000000000" pitchFamily="18" charset="-128"/>
                  <a:ea typeface="游明朝 Demibold" panose="02020600000000000000" pitchFamily="18" charset="-128"/>
                </a:rPr>
                <a:t>※</a:t>
              </a:r>
              <a:endParaRPr kumimoji="1" lang="ja-JP" altLang="en-US" sz="1200"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grpSp>
        <p:nvGrpSpPr>
          <p:cNvPr id="31" name="グループ化 30">
            <a:extLst>
              <a:ext uri="{FF2B5EF4-FFF2-40B4-BE49-F238E27FC236}">
                <a16:creationId xmlns:a16="http://schemas.microsoft.com/office/drawing/2014/main" id="{1697F1A4-356D-A964-C86E-1AE318D06DA9}"/>
              </a:ext>
            </a:extLst>
          </p:cNvPr>
          <p:cNvGrpSpPr/>
          <p:nvPr/>
        </p:nvGrpSpPr>
        <p:grpSpPr>
          <a:xfrm>
            <a:off x="5435622" y="1009951"/>
            <a:ext cx="3897221" cy="5296980"/>
            <a:chOff x="4246027" y="277023"/>
            <a:chExt cx="3897221" cy="5296980"/>
          </a:xfrm>
        </p:grpSpPr>
        <p:sp>
          <p:nvSpPr>
            <p:cNvPr id="35" name="テキスト ボックス 34">
              <a:extLst>
                <a:ext uri="{FF2B5EF4-FFF2-40B4-BE49-F238E27FC236}">
                  <a16:creationId xmlns:a16="http://schemas.microsoft.com/office/drawing/2014/main" id="{36F3ED1D-2BF8-8AFA-0D03-7A8ECCFACDDD}"/>
                </a:ext>
              </a:extLst>
            </p:cNvPr>
            <p:cNvSpPr txBox="1"/>
            <p:nvPr/>
          </p:nvSpPr>
          <p:spPr>
            <a:xfrm>
              <a:off x="5212848" y="1973890"/>
              <a:ext cx="1103807" cy="307777"/>
            </a:xfrm>
            <a:prstGeom prst="rect">
              <a:avLst/>
            </a:prstGeom>
            <a:noFill/>
          </p:spPr>
          <p:txBody>
            <a:bodyPr wrap="square" rtlCol="0">
              <a:spAutoFit/>
            </a:bodyPr>
            <a:lstStyle/>
            <a:p>
              <a:pPr algn="ctr"/>
              <a:r>
                <a:rPr kumimoji="1" lang="ja-JP" altLang="en-US" sz="1400" dirty="0">
                  <a:latin typeface="游明朝 Demibold" panose="02020600000000000000" pitchFamily="18" charset="-128"/>
                  <a:ea typeface="游明朝 Demibold" panose="02020600000000000000" pitchFamily="18" charset="-128"/>
                </a:rPr>
                <a:t>美肌効果</a:t>
              </a:r>
              <a:endParaRPr kumimoji="1" lang="en-US" altLang="ja-JP" sz="1400" dirty="0">
                <a:latin typeface="游明朝 Demibold" panose="02020600000000000000" pitchFamily="18" charset="-128"/>
                <a:ea typeface="游明朝 Demibold" panose="02020600000000000000" pitchFamily="18" charset="-128"/>
              </a:endParaRPr>
            </a:p>
          </p:txBody>
        </p:sp>
        <p:pic>
          <p:nvPicPr>
            <p:cNvPr id="37" name="図 36">
              <a:extLst>
                <a:ext uri="{FF2B5EF4-FFF2-40B4-BE49-F238E27FC236}">
                  <a16:creationId xmlns:a16="http://schemas.microsoft.com/office/drawing/2014/main" id="{3D025216-57C3-8AB4-637E-76EC04B6E5A3}"/>
                </a:ext>
              </a:extLst>
            </p:cNvPr>
            <p:cNvPicPr>
              <a:picLocks noChangeAspect="1"/>
            </p:cNvPicPr>
            <p:nvPr/>
          </p:nvPicPr>
          <p:blipFill>
            <a:blip r:embed="rId4">
              <a:extLst>
                <a:ext uri="{28A0092B-C50C-407E-A947-70E740481C1C}">
                  <a14:useLocalDpi xmlns:a14="http://schemas.microsoft.com/office/drawing/2010/main" val="0"/>
                </a:ext>
              </a:extLst>
            </a:blip>
            <a:srcRect l="25236" t="5049" r="21001" b="4046"/>
            <a:stretch/>
          </p:blipFill>
          <p:spPr>
            <a:xfrm rot="975161">
              <a:off x="5681596" y="277023"/>
              <a:ext cx="1662266" cy="5296980"/>
            </a:xfrm>
            <a:prstGeom prst="rect">
              <a:avLst/>
            </a:prstGeom>
            <a:ln>
              <a:noFill/>
            </a:ln>
            <a:effectLst>
              <a:outerShdw blurRad="292100" dist="139700" dir="2700000" algn="tl" rotWithShape="0">
                <a:srgbClr val="333333">
                  <a:alpha val="65000"/>
                </a:srgbClr>
              </a:outerShdw>
            </a:effectLst>
          </p:spPr>
        </p:pic>
        <p:cxnSp>
          <p:nvCxnSpPr>
            <p:cNvPr id="41" name="直線矢印コネクタ 40">
              <a:extLst>
                <a:ext uri="{FF2B5EF4-FFF2-40B4-BE49-F238E27FC236}">
                  <a16:creationId xmlns:a16="http://schemas.microsoft.com/office/drawing/2014/main" id="{7231809C-DDD9-4EBB-8736-A2745F0F9513}"/>
                </a:ext>
              </a:extLst>
            </p:cNvPr>
            <p:cNvCxnSpPr>
              <a:cxnSpLocks/>
            </p:cNvCxnSpPr>
            <p:nvPr/>
          </p:nvCxnSpPr>
          <p:spPr>
            <a:xfrm flipH="1">
              <a:off x="4970004" y="2267970"/>
              <a:ext cx="1278062" cy="0"/>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74E5BC93-46B7-4C11-2BC6-AB69E1204F4B}"/>
                </a:ext>
              </a:extLst>
            </p:cNvPr>
            <p:cNvSpPr txBox="1"/>
            <p:nvPr/>
          </p:nvSpPr>
          <p:spPr>
            <a:xfrm>
              <a:off x="4819386" y="1748806"/>
              <a:ext cx="1334954" cy="307777"/>
            </a:xfrm>
            <a:prstGeom prst="rect">
              <a:avLst/>
            </a:prstGeom>
            <a:noFill/>
          </p:spPr>
          <p:txBody>
            <a:bodyPr wrap="square" rtlCol="0">
              <a:spAutoFit/>
            </a:bodyPr>
            <a:lstStyle/>
            <a:p>
              <a:pPr algn="ctr"/>
              <a:r>
                <a:rPr kumimoji="1" lang="ja-JP" altLang="en-US" sz="1400" spc="-300" dirty="0">
                  <a:latin typeface="游明朝 Demibold" panose="02020600000000000000" pitchFamily="18" charset="-128"/>
                  <a:ea typeface="游明朝 Demibold" panose="02020600000000000000" pitchFamily="18" charset="-128"/>
                </a:rPr>
                <a:t>しっとり潤う</a:t>
              </a:r>
              <a:endParaRPr kumimoji="1" lang="en-US" altLang="ja-JP" sz="1400" dirty="0">
                <a:latin typeface="游明朝 Demibold" panose="02020600000000000000" pitchFamily="18" charset="-128"/>
                <a:ea typeface="游明朝 Demibold" panose="02020600000000000000" pitchFamily="18" charset="-128"/>
              </a:endParaRPr>
            </a:p>
          </p:txBody>
        </p:sp>
        <p:cxnSp>
          <p:nvCxnSpPr>
            <p:cNvPr id="43" name="直線矢印コネクタ 42">
              <a:extLst>
                <a:ext uri="{FF2B5EF4-FFF2-40B4-BE49-F238E27FC236}">
                  <a16:creationId xmlns:a16="http://schemas.microsoft.com/office/drawing/2014/main" id="{1D90B43B-99C4-E6CC-C0C8-EE79FE4305FE}"/>
                </a:ext>
              </a:extLst>
            </p:cNvPr>
            <p:cNvCxnSpPr>
              <a:cxnSpLocks/>
            </p:cNvCxnSpPr>
            <p:nvPr/>
          </p:nvCxnSpPr>
          <p:spPr>
            <a:xfrm flipH="1">
              <a:off x="4411581" y="3959941"/>
              <a:ext cx="1376760" cy="0"/>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4B44B1C7-4324-1A3E-B39F-92DB977D76A3}"/>
                </a:ext>
              </a:extLst>
            </p:cNvPr>
            <p:cNvSpPr txBox="1"/>
            <p:nvPr/>
          </p:nvSpPr>
          <p:spPr>
            <a:xfrm>
              <a:off x="4673268" y="3679213"/>
              <a:ext cx="1218950" cy="307777"/>
            </a:xfrm>
            <a:prstGeom prst="rect">
              <a:avLst/>
            </a:prstGeom>
            <a:noFill/>
          </p:spPr>
          <p:txBody>
            <a:bodyPr wrap="square" rtlCol="0">
              <a:spAutoFit/>
            </a:bodyPr>
            <a:lstStyle/>
            <a:p>
              <a:pPr algn="ctr"/>
              <a:r>
                <a:rPr kumimoji="1" lang="ja-JP" altLang="en-US" sz="1400" dirty="0">
                  <a:latin typeface="游明朝 Demibold" panose="02020600000000000000" pitchFamily="18" charset="-128"/>
                  <a:ea typeface="游明朝 Demibold" panose="02020600000000000000" pitchFamily="18" charset="-128"/>
                </a:rPr>
                <a:t>たるみケア</a:t>
              </a:r>
              <a:endParaRPr kumimoji="1" lang="en-US" altLang="ja-JP" sz="1400" dirty="0">
                <a:latin typeface="游明朝 Demibold" panose="02020600000000000000" pitchFamily="18" charset="-128"/>
                <a:ea typeface="游明朝 Demibold" panose="02020600000000000000" pitchFamily="18" charset="-128"/>
              </a:endParaRPr>
            </a:p>
          </p:txBody>
        </p:sp>
        <p:cxnSp>
          <p:nvCxnSpPr>
            <p:cNvPr id="45" name="直線矢印コネクタ 44">
              <a:extLst>
                <a:ext uri="{FF2B5EF4-FFF2-40B4-BE49-F238E27FC236}">
                  <a16:creationId xmlns:a16="http://schemas.microsoft.com/office/drawing/2014/main" id="{CECC2247-5D5F-66EA-C6CD-B1148CB3964F}"/>
                </a:ext>
              </a:extLst>
            </p:cNvPr>
            <p:cNvCxnSpPr>
              <a:cxnSpLocks/>
            </p:cNvCxnSpPr>
            <p:nvPr/>
          </p:nvCxnSpPr>
          <p:spPr>
            <a:xfrm>
              <a:off x="6664048" y="3169615"/>
              <a:ext cx="1479200" cy="0"/>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BB6EDE08-823E-FC74-2849-954A3869E8EE}"/>
                </a:ext>
              </a:extLst>
            </p:cNvPr>
            <p:cNvSpPr txBox="1"/>
            <p:nvPr/>
          </p:nvSpPr>
          <p:spPr>
            <a:xfrm>
              <a:off x="4246027" y="3471685"/>
              <a:ext cx="1334954" cy="307777"/>
            </a:xfrm>
            <a:prstGeom prst="rect">
              <a:avLst/>
            </a:prstGeom>
            <a:noFill/>
          </p:spPr>
          <p:txBody>
            <a:bodyPr wrap="square" rtlCol="0">
              <a:spAutoFit/>
            </a:bodyPr>
            <a:lstStyle/>
            <a:p>
              <a:pPr algn="ctr"/>
              <a:r>
                <a:rPr kumimoji="1" lang="ja-JP" altLang="en-US" sz="1400" dirty="0">
                  <a:latin typeface="游明朝 Demibold" panose="02020600000000000000" pitchFamily="18" charset="-128"/>
                  <a:ea typeface="游明朝 Demibold" panose="02020600000000000000" pitchFamily="18" charset="-128"/>
                </a:rPr>
                <a:t>顔のシワ</a:t>
              </a:r>
              <a:endParaRPr kumimoji="1" lang="en-US" altLang="ja-JP" sz="1400" dirty="0">
                <a:latin typeface="游明朝 Demibold" panose="02020600000000000000" pitchFamily="18" charset="-128"/>
                <a:ea typeface="游明朝 Demibold" panose="02020600000000000000" pitchFamily="18" charset="-128"/>
              </a:endParaRPr>
            </a:p>
          </p:txBody>
        </p:sp>
        <p:sp>
          <p:nvSpPr>
            <p:cNvPr id="47" name="テキスト ボックス 46">
              <a:extLst>
                <a:ext uri="{FF2B5EF4-FFF2-40B4-BE49-F238E27FC236}">
                  <a16:creationId xmlns:a16="http://schemas.microsoft.com/office/drawing/2014/main" id="{AA9E62AB-48C6-63CA-0A6C-56DA7B420704}"/>
                </a:ext>
              </a:extLst>
            </p:cNvPr>
            <p:cNvSpPr txBox="1"/>
            <p:nvPr/>
          </p:nvSpPr>
          <p:spPr>
            <a:xfrm>
              <a:off x="7039441" y="2884530"/>
              <a:ext cx="1103807" cy="307777"/>
            </a:xfrm>
            <a:prstGeom prst="rect">
              <a:avLst/>
            </a:prstGeom>
            <a:noFill/>
          </p:spPr>
          <p:txBody>
            <a:bodyPr wrap="square" rtlCol="0">
              <a:spAutoFit/>
            </a:bodyPr>
            <a:lstStyle/>
            <a:p>
              <a:pPr algn="ctr"/>
              <a:r>
                <a:rPr kumimoji="1" lang="ja-JP" altLang="en-US" sz="1400" dirty="0">
                  <a:latin typeface="游明朝 Demibold" panose="02020600000000000000" pitchFamily="18" charset="-128"/>
                  <a:ea typeface="游明朝 Demibold" panose="02020600000000000000" pitchFamily="18" charset="-128"/>
                </a:rPr>
                <a:t>体ケアにも</a:t>
              </a:r>
              <a:endParaRPr kumimoji="1" lang="en-US" altLang="ja-JP" sz="1400" dirty="0">
                <a:latin typeface="游明朝 Demibold" panose="02020600000000000000" pitchFamily="18" charset="-128"/>
                <a:ea typeface="游明朝 Demibold" panose="02020600000000000000" pitchFamily="18" charset="-128"/>
              </a:endParaRPr>
            </a:p>
          </p:txBody>
        </p:sp>
        <p:sp>
          <p:nvSpPr>
            <p:cNvPr id="48" name="テキスト ボックス 47">
              <a:extLst>
                <a:ext uri="{FF2B5EF4-FFF2-40B4-BE49-F238E27FC236}">
                  <a16:creationId xmlns:a16="http://schemas.microsoft.com/office/drawing/2014/main" id="{86AE637D-A968-0820-D9B0-AB51E3533BEF}"/>
                </a:ext>
              </a:extLst>
            </p:cNvPr>
            <p:cNvSpPr txBox="1"/>
            <p:nvPr/>
          </p:nvSpPr>
          <p:spPr>
            <a:xfrm>
              <a:off x="6505869" y="2659446"/>
              <a:ext cx="1334954" cy="307777"/>
            </a:xfrm>
            <a:prstGeom prst="rect">
              <a:avLst/>
            </a:prstGeom>
            <a:noFill/>
          </p:spPr>
          <p:txBody>
            <a:bodyPr wrap="square" rtlCol="0">
              <a:spAutoFit/>
            </a:bodyPr>
            <a:lstStyle/>
            <a:p>
              <a:pPr algn="ctr"/>
              <a:r>
                <a:rPr kumimoji="1" lang="ja-JP" altLang="en-US" sz="1400" spc="-300" dirty="0">
                  <a:latin typeface="游明朝 Demibold" panose="02020600000000000000" pitchFamily="18" charset="-128"/>
                  <a:ea typeface="游明朝 Demibold" panose="02020600000000000000" pitchFamily="18" charset="-128"/>
                </a:rPr>
                <a:t>目・首</a:t>
              </a:r>
              <a:endParaRPr kumimoji="1" lang="en-US" altLang="ja-JP" sz="1400" dirty="0">
                <a:latin typeface="游明朝 Demibold" panose="02020600000000000000" pitchFamily="18" charset="-128"/>
                <a:ea typeface="游明朝 Demibold" panose="02020600000000000000" pitchFamily="18" charset="-128"/>
              </a:endParaRPr>
            </a:p>
          </p:txBody>
        </p:sp>
      </p:grpSp>
      <p:sp>
        <p:nvSpPr>
          <p:cNvPr id="49" name="Rectangle 22">
            <a:extLst>
              <a:ext uri="{FF2B5EF4-FFF2-40B4-BE49-F238E27FC236}">
                <a16:creationId xmlns:a16="http://schemas.microsoft.com/office/drawing/2014/main" id="{C3735173-BBAE-6D25-9ACE-E574B58BF1EC}"/>
              </a:ext>
            </a:extLst>
          </p:cNvPr>
          <p:cNvSpPr>
            <a:spLocks noChangeArrowheads="1"/>
          </p:cNvSpPr>
          <p:nvPr/>
        </p:nvSpPr>
        <p:spPr bwMode="auto">
          <a:xfrm>
            <a:off x="-92354" y="285007"/>
            <a:ext cx="999835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766542"/>
            <a:r>
              <a:rPr lang="fr-FR" altLang="ja-JP" sz="4000" b="1" i="1" dirty="0">
                <a:ln w="15875">
                  <a:solidFill>
                    <a:schemeClr val="bg1"/>
                  </a:solidFill>
                </a:ln>
                <a:solidFill>
                  <a:schemeClr val="bg1">
                    <a:alpha val="30000"/>
                  </a:schemeClr>
                </a:solidFill>
                <a:latin typeface="Amasis MT Pro Black" panose="020F0502020204030204" pitchFamily="18" charset="0"/>
                <a:ea typeface="メイリオ" panose="020B0604030504040204" pitchFamily="50" charset="-128"/>
              </a:rPr>
              <a:t>Pinceau beauté pour une peau éclatante </a:t>
            </a:r>
            <a:r>
              <a:rPr lang="ja-JP" altLang="en-US" sz="4000" b="1" i="1" dirty="0">
                <a:ln w="15875">
                  <a:solidFill>
                    <a:schemeClr val="bg1"/>
                  </a:solidFill>
                </a:ln>
                <a:solidFill>
                  <a:schemeClr val="bg1">
                    <a:alpha val="30000"/>
                  </a:schemeClr>
                </a:solidFill>
                <a:latin typeface="Amasis MT Pro Black" panose="020F0502020204030204" pitchFamily="18" charset="0"/>
                <a:ea typeface="メイリオ" panose="020B0604030504040204" pitchFamily="50" charset="-128"/>
              </a:rPr>
              <a:t>　</a:t>
            </a:r>
            <a:endParaRPr lang="ja-JP" altLang="ja-JP" sz="1100" i="1" dirty="0">
              <a:ln w="15875">
                <a:solidFill>
                  <a:schemeClr val="bg1"/>
                </a:solidFill>
              </a:ln>
              <a:solidFill>
                <a:schemeClr val="bg1">
                  <a:alpha val="30000"/>
                </a:schemeClr>
              </a:solidFill>
              <a:latin typeface="Amasis MT Pro Black" panose="020F0502020204030204" pitchFamily="18" charset="0"/>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F690AB63-B09F-3EF2-D3DF-25DFA8A75CF5}"/>
              </a:ext>
            </a:extLst>
          </p:cNvPr>
          <p:cNvSpPr txBox="1"/>
          <p:nvPr/>
        </p:nvSpPr>
        <p:spPr>
          <a:xfrm>
            <a:off x="-70792" y="5123483"/>
            <a:ext cx="4701299" cy="1323439"/>
          </a:xfrm>
          <a:prstGeom prst="rect">
            <a:avLst/>
          </a:prstGeom>
          <a:noFill/>
        </p:spPr>
        <p:txBody>
          <a:bodyPr wrap="square" rtlCol="0">
            <a:spAutoFit/>
          </a:bodyPr>
          <a:lstStyle/>
          <a:p>
            <a:pPr algn="ctr"/>
            <a:r>
              <a:rPr kumimoji="1" lang="en-US" altLang="ja-JP" sz="8000" dirty="0" err="1">
                <a:solidFill>
                  <a:schemeClr val="tx1">
                    <a:lumMod val="85000"/>
                    <a:lumOff val="15000"/>
                  </a:schemeClr>
                </a:solidFill>
                <a:latin typeface="Georgia" panose="02040502050405020303" pitchFamily="18" charset="0"/>
              </a:rPr>
              <a:t>Cerbrush</a:t>
            </a:r>
            <a:endParaRPr kumimoji="1" lang="ja-JP" altLang="en-US" sz="8000" dirty="0">
              <a:solidFill>
                <a:schemeClr val="tx1">
                  <a:lumMod val="85000"/>
                  <a:lumOff val="15000"/>
                </a:schemeClr>
              </a:solidFill>
              <a:latin typeface="Georgia" panose="02040502050405020303" pitchFamily="18" charset="0"/>
            </a:endParaRPr>
          </a:p>
        </p:txBody>
      </p:sp>
      <p:sp>
        <p:nvSpPr>
          <p:cNvPr id="57" name="正方形/長方形 56">
            <a:extLst>
              <a:ext uri="{FF2B5EF4-FFF2-40B4-BE49-F238E27FC236}">
                <a16:creationId xmlns:a16="http://schemas.microsoft.com/office/drawing/2014/main" id="{3F073F7E-C717-A54D-CFF5-09E5F84957FF}"/>
              </a:ext>
            </a:extLst>
          </p:cNvPr>
          <p:cNvSpPr/>
          <p:nvPr/>
        </p:nvSpPr>
        <p:spPr>
          <a:xfrm>
            <a:off x="291974" y="6281295"/>
            <a:ext cx="4019574" cy="350082"/>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8DB3ED76-B1F1-4A2A-EA5E-F45FF1B1B91C}"/>
              </a:ext>
            </a:extLst>
          </p:cNvPr>
          <p:cNvSpPr txBox="1"/>
          <p:nvPr/>
        </p:nvSpPr>
        <p:spPr>
          <a:xfrm>
            <a:off x="503546" y="6323600"/>
            <a:ext cx="3829870" cy="307777"/>
          </a:xfrm>
          <a:prstGeom prst="rect">
            <a:avLst/>
          </a:prstGeom>
          <a:noFill/>
        </p:spPr>
        <p:txBody>
          <a:bodyPr wrap="square">
            <a:spAutoFit/>
          </a:bodyPr>
          <a:lstStyle/>
          <a:p>
            <a:r>
              <a:rPr lang="ja-JP" altLang="en-US" sz="1400" b="1" dirty="0">
                <a:solidFill>
                  <a:schemeClr val="bg1"/>
                </a:solidFill>
                <a:latin typeface="游明朝 Demibold" panose="02020600000000000000" pitchFamily="18" charset="-128"/>
                <a:ea typeface="游明朝 Demibold" panose="02020600000000000000" pitchFamily="18" charset="-128"/>
              </a:rPr>
              <a:t>滞った肌の循環を促進するフェイスブラシ</a:t>
            </a:r>
          </a:p>
        </p:txBody>
      </p:sp>
    </p:spTree>
    <p:extLst>
      <p:ext uri="{BB962C8B-B14F-4D97-AF65-F5344CB8AC3E}">
        <p14:creationId xmlns:p14="http://schemas.microsoft.com/office/powerpoint/2010/main" val="180488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電話をしている女性&#10;&#10;中程度の精度で自動的に生成された説明">
            <a:extLst>
              <a:ext uri="{FF2B5EF4-FFF2-40B4-BE49-F238E27FC236}">
                <a16:creationId xmlns:a16="http://schemas.microsoft.com/office/drawing/2014/main" id="{2FA6C003-835E-042B-D75C-E4F4243FD565}"/>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7364"/>
          <a:stretch/>
        </p:blipFill>
        <p:spPr>
          <a:xfrm>
            <a:off x="-1962150" y="-1"/>
            <a:ext cx="6725811" cy="9682809"/>
          </a:xfrm>
          <a:prstGeom prst="rect">
            <a:avLst/>
          </a:prstGeom>
        </p:spPr>
      </p:pic>
      <p:sp>
        <p:nvSpPr>
          <p:cNvPr id="12" name="テキスト ボックス 11">
            <a:extLst>
              <a:ext uri="{FF2B5EF4-FFF2-40B4-BE49-F238E27FC236}">
                <a16:creationId xmlns:a16="http://schemas.microsoft.com/office/drawing/2014/main" id="{8FC39541-2861-8BE6-BF1C-9008A04AB63F}"/>
              </a:ext>
            </a:extLst>
          </p:cNvPr>
          <p:cNvSpPr txBox="1"/>
          <p:nvPr/>
        </p:nvSpPr>
        <p:spPr>
          <a:xfrm>
            <a:off x="4995390" y="2699329"/>
            <a:ext cx="4763659" cy="3170099"/>
          </a:xfrm>
          <a:prstGeom prst="rect">
            <a:avLst/>
          </a:prstGeom>
          <a:noFill/>
        </p:spPr>
        <p:txBody>
          <a:bodyPr wrap="square">
            <a:spAutoFit/>
          </a:bodyPr>
          <a:lstStyle/>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■メイクをする際に肌表面を均一化し</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　化粧崩れを防ぐ。</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■静電気除去による化粧ノリの良さを</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　体感。</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■美容液の浸透を促進する。</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■乳液・クリームの均一化被膜効果で</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　乾燥を防ぐ。</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2" name="正方形/長方形 1">
            <a:extLst>
              <a:ext uri="{FF2B5EF4-FFF2-40B4-BE49-F238E27FC236}">
                <a16:creationId xmlns:a16="http://schemas.microsoft.com/office/drawing/2014/main" id="{60295F4B-C20E-0BF3-CF39-A10EE84E8A73}"/>
              </a:ext>
            </a:extLst>
          </p:cNvPr>
          <p:cNvSpPr/>
          <p:nvPr/>
        </p:nvSpPr>
        <p:spPr>
          <a:xfrm>
            <a:off x="0"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4A47453-ADF8-BC2D-52EF-CE1B9694ECB4}"/>
              </a:ext>
            </a:extLst>
          </p:cNvPr>
          <p:cNvSpPr txBox="1"/>
          <p:nvPr/>
        </p:nvSpPr>
        <p:spPr>
          <a:xfrm>
            <a:off x="6353666" y="1309395"/>
            <a:ext cx="3665456" cy="307777"/>
          </a:xfrm>
          <a:prstGeom prst="rect">
            <a:avLst/>
          </a:prstGeom>
          <a:noFill/>
        </p:spPr>
        <p:txBody>
          <a:bodyPr wrap="square">
            <a:spAutoFit/>
          </a:bodyPr>
          <a:lstStyle/>
          <a:p>
            <a:pPr algn="ct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r>
              <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テラヘルツ特殊加工による</a:t>
            </a: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5</a:t>
            </a:r>
            <a:r>
              <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rPr>
              <a:t>つの効果</a:t>
            </a: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endPar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6" name="テキスト ボックス 5">
            <a:extLst>
              <a:ext uri="{FF2B5EF4-FFF2-40B4-BE49-F238E27FC236}">
                <a16:creationId xmlns:a16="http://schemas.microsoft.com/office/drawing/2014/main" id="{2736D2E3-8B59-7432-A9CB-CD6CF5AE847A}"/>
              </a:ext>
            </a:extLst>
          </p:cNvPr>
          <p:cNvSpPr txBox="1"/>
          <p:nvPr/>
        </p:nvSpPr>
        <p:spPr>
          <a:xfrm>
            <a:off x="1511774" y="516074"/>
            <a:ext cx="8133761" cy="707886"/>
          </a:xfrm>
          <a:prstGeom prst="rect">
            <a:avLst/>
          </a:prstGeom>
          <a:noFill/>
        </p:spPr>
        <p:txBody>
          <a:bodyPr wrap="square" rtlCol="0">
            <a:spAutoFit/>
          </a:bodyPr>
          <a:lstStyle/>
          <a:p>
            <a:pPr algn="ctr"/>
            <a:r>
              <a:rPr kumimoji="1" lang="ja-JP" altLang="en-US" sz="4000" spc="-300" dirty="0">
                <a:solidFill>
                  <a:schemeClr val="bg1"/>
                </a:solidFill>
                <a:latin typeface="游明朝 Demibold" panose="02020600000000000000" pitchFamily="18" charset="-128"/>
                <a:ea typeface="游明朝 Demibold" panose="02020600000000000000" pitchFamily="18" charset="-128"/>
              </a:rPr>
              <a:t>メイク</a:t>
            </a:r>
            <a:r>
              <a:rPr kumimoji="1" lang="ja-JP" altLang="en-US" sz="2800" spc="-300" dirty="0">
                <a:solidFill>
                  <a:schemeClr val="bg1"/>
                </a:solidFill>
                <a:latin typeface="游明朝 Demibold" panose="02020600000000000000" pitchFamily="18" charset="-128"/>
                <a:ea typeface="游明朝 Demibold" panose="02020600000000000000" pitchFamily="18" charset="-128"/>
              </a:rPr>
              <a:t>・</a:t>
            </a:r>
            <a:r>
              <a:rPr kumimoji="1" lang="ja-JP" altLang="en-US" sz="4000" dirty="0">
                <a:solidFill>
                  <a:schemeClr val="bg1"/>
                </a:solidFill>
                <a:latin typeface="游明朝 Demibold" panose="02020600000000000000" pitchFamily="18" charset="-128"/>
                <a:ea typeface="游明朝 Demibold" panose="02020600000000000000" pitchFamily="18" charset="-128"/>
              </a:rPr>
              <a:t>美容液</a:t>
            </a:r>
            <a:r>
              <a:rPr kumimoji="1" lang="ja-JP" altLang="en-US" sz="2800" spc="-300" dirty="0">
                <a:solidFill>
                  <a:schemeClr val="bg1"/>
                </a:solidFill>
                <a:latin typeface="游明朝 Demibold" panose="02020600000000000000" pitchFamily="18" charset="-128"/>
                <a:ea typeface="游明朝 Demibold" panose="02020600000000000000" pitchFamily="18" charset="-128"/>
              </a:rPr>
              <a:t>・</a:t>
            </a:r>
            <a:r>
              <a:rPr kumimoji="1" lang="ja-JP" altLang="en-US" sz="4000" spc="-300" dirty="0">
                <a:solidFill>
                  <a:schemeClr val="bg1"/>
                </a:solidFill>
                <a:latin typeface="游明朝 Demibold" panose="02020600000000000000" pitchFamily="18" charset="-128"/>
                <a:ea typeface="游明朝 Demibold" panose="02020600000000000000" pitchFamily="18" charset="-128"/>
              </a:rPr>
              <a:t>クリーム使用時にも</a:t>
            </a:r>
            <a:endParaRPr kumimoji="1" lang="en-US" altLang="ja-JP" sz="4000" dirty="0">
              <a:solidFill>
                <a:schemeClr val="bg1"/>
              </a:solidFill>
              <a:latin typeface="游明朝 Demibold" panose="02020600000000000000" pitchFamily="18" charset="-128"/>
              <a:ea typeface="游明朝 Demibold" panose="02020600000000000000" pitchFamily="18" charset="-128"/>
            </a:endParaRPr>
          </a:p>
        </p:txBody>
      </p:sp>
      <p:grpSp>
        <p:nvGrpSpPr>
          <p:cNvPr id="11" name="グループ化 10">
            <a:extLst>
              <a:ext uri="{FF2B5EF4-FFF2-40B4-BE49-F238E27FC236}">
                <a16:creationId xmlns:a16="http://schemas.microsoft.com/office/drawing/2014/main" id="{59247830-7F3F-936C-2679-0D83A8B5B7C5}"/>
              </a:ext>
            </a:extLst>
          </p:cNvPr>
          <p:cNvGrpSpPr/>
          <p:nvPr/>
        </p:nvGrpSpPr>
        <p:grpSpPr>
          <a:xfrm>
            <a:off x="79289" y="329082"/>
            <a:ext cx="1796690" cy="1107996"/>
            <a:chOff x="254911" y="329082"/>
            <a:chExt cx="1796690" cy="1107996"/>
          </a:xfrm>
        </p:grpSpPr>
        <p:sp>
          <p:nvSpPr>
            <p:cNvPr id="13" name="テキスト ボックス 12">
              <a:extLst>
                <a:ext uri="{FF2B5EF4-FFF2-40B4-BE49-F238E27FC236}">
                  <a16:creationId xmlns:a16="http://schemas.microsoft.com/office/drawing/2014/main" id="{294E446F-12BF-C9D6-44C9-23BD9CA859C6}"/>
                </a:ext>
              </a:extLst>
            </p:cNvPr>
            <p:cNvSpPr txBox="1"/>
            <p:nvPr/>
          </p:nvSpPr>
          <p:spPr>
            <a:xfrm>
              <a:off x="254911" y="329082"/>
              <a:ext cx="1796690" cy="1107996"/>
            </a:xfrm>
            <a:prstGeom prst="rect">
              <a:avLst/>
            </a:prstGeom>
            <a:noFill/>
          </p:spPr>
          <p:txBody>
            <a:bodyPr wrap="square" rtlCol="0">
              <a:spAutoFit/>
            </a:bodyPr>
            <a:lstStyle/>
            <a:p>
              <a:pPr algn="ctr"/>
              <a:r>
                <a:rPr kumimoji="1" lang="en-US" altLang="ja-JP" sz="6600" b="1" dirty="0">
                  <a:solidFill>
                    <a:srgbClr val="D0B669"/>
                  </a:solidFill>
                  <a:effectLst>
                    <a:outerShdw blurRad="38100" dist="38100" dir="2700000" algn="tl">
                      <a:srgbClr val="000000">
                        <a:alpha val="43137"/>
                      </a:srgbClr>
                    </a:outerShdw>
                  </a:effectLst>
                  <a:latin typeface="游明朝 Demibold" panose="02020600000000000000" pitchFamily="18" charset="-128"/>
                  <a:ea typeface="游明朝 Demibold" panose="02020600000000000000" pitchFamily="18" charset="-128"/>
                </a:rPr>
                <a:t>03</a:t>
              </a:r>
            </a:p>
          </p:txBody>
        </p:sp>
        <p:sp>
          <p:nvSpPr>
            <p:cNvPr id="14" name="二等辺三角形 13">
              <a:extLst>
                <a:ext uri="{FF2B5EF4-FFF2-40B4-BE49-F238E27FC236}">
                  <a16:creationId xmlns:a16="http://schemas.microsoft.com/office/drawing/2014/main" id="{044D38A5-28F6-0B25-6709-219E94451B3B}"/>
                </a:ext>
              </a:extLst>
            </p:cNvPr>
            <p:cNvSpPr/>
            <p:nvPr/>
          </p:nvSpPr>
          <p:spPr>
            <a:xfrm rot="5400000">
              <a:off x="1696296" y="717170"/>
              <a:ext cx="237477" cy="204122"/>
            </a:xfrm>
            <a:prstGeom prst="triangle">
              <a:avLst/>
            </a:prstGeom>
            <a:solidFill>
              <a:srgbClr val="D0B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336699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7C8507C-2492-FD54-B7AA-2D1F49389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733" y="1797849"/>
            <a:ext cx="4638473" cy="5060151"/>
          </a:xfrm>
          <a:prstGeom prst="rect">
            <a:avLst/>
          </a:prstGeom>
        </p:spPr>
      </p:pic>
      <p:sp>
        <p:nvSpPr>
          <p:cNvPr id="12" name="テキスト ボックス 11">
            <a:extLst>
              <a:ext uri="{FF2B5EF4-FFF2-40B4-BE49-F238E27FC236}">
                <a16:creationId xmlns:a16="http://schemas.microsoft.com/office/drawing/2014/main" id="{8FC39541-2861-8BE6-BF1C-9008A04AB63F}"/>
              </a:ext>
            </a:extLst>
          </p:cNvPr>
          <p:cNvSpPr txBox="1"/>
          <p:nvPr/>
        </p:nvSpPr>
        <p:spPr>
          <a:xfrm>
            <a:off x="619468" y="1911466"/>
            <a:ext cx="5055468" cy="4493538"/>
          </a:xfrm>
          <a:prstGeom prst="rect">
            <a:avLst/>
          </a:prstGeom>
          <a:noFill/>
        </p:spPr>
        <p:txBody>
          <a:bodyPr wrap="square">
            <a:spAutoFit/>
          </a:bodyPr>
          <a:lstStyle/>
          <a:p>
            <a:r>
              <a:rPr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水分量の多い組織に対する</a:t>
            </a:r>
            <a:endParaRPr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kumimoji="1"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働きが強いた</a:t>
            </a:r>
            <a:r>
              <a:rPr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め、</a:t>
            </a:r>
            <a:endParaRPr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細胞、肌組織、筋肉組織に対し</a:t>
            </a:r>
            <a:endParaRPr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kumimoji="1"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循環を促すという効果が高い。</a:t>
            </a:r>
            <a:endParaRPr kumimoji="1"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endParaRPr lang="en-US" altLang="ja-JP" sz="14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kumimoji="1"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リンパを流すリンパケアが強みです。</a:t>
            </a:r>
            <a:endParaRPr kumimoji="1"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endParaRPr lang="en-US" altLang="ja-JP" sz="14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kumimoji="1"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右図を参考にお客様に</a:t>
            </a:r>
            <a:endParaRPr kumimoji="1"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kumimoji="1"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デモンストレーションを行ってください。</a:t>
            </a:r>
            <a:endParaRPr kumimoji="1"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endParaRPr lang="en-US" altLang="ja-JP" sz="14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kumimoji="1"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しかし、右図はお客様には</a:t>
            </a:r>
            <a:endParaRPr kumimoji="1"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kumimoji="1"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見せないでください。</a:t>
            </a:r>
            <a:endParaRPr kumimoji="1"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難しいと感じると、お客様は</a:t>
            </a:r>
            <a:endParaRPr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自分との関連性がないと脳が</a:t>
            </a:r>
            <a:endParaRPr lang="en-US" altLang="ja-JP" sz="2000" dirty="0">
              <a:solidFill>
                <a:schemeClr val="tx1">
                  <a:lumMod val="85000"/>
                  <a:lumOff val="15000"/>
                </a:schemeClr>
              </a:solidFill>
              <a:latin typeface="BIZ UDP明朝 Medium" panose="02020500000000000000" pitchFamily="18" charset="-128"/>
              <a:ea typeface="BIZ UDP明朝 Medium" panose="02020500000000000000" pitchFamily="18" charset="-128"/>
            </a:endParaRPr>
          </a:p>
          <a:p>
            <a:r>
              <a:rPr kumimoji="1" lang="ja-JP" altLang="en-US" sz="2000" dirty="0">
                <a:solidFill>
                  <a:schemeClr val="tx1">
                    <a:lumMod val="85000"/>
                    <a:lumOff val="15000"/>
                  </a:schemeClr>
                </a:solidFill>
                <a:latin typeface="BIZ UDP明朝 Medium" panose="02020500000000000000" pitchFamily="18" charset="-128"/>
                <a:ea typeface="BIZ UDP明朝 Medium" panose="02020500000000000000" pitchFamily="18" charset="-128"/>
              </a:rPr>
              <a:t>シャットアウトしてしまうからです。</a:t>
            </a:r>
          </a:p>
        </p:txBody>
      </p:sp>
      <p:sp>
        <p:nvSpPr>
          <p:cNvPr id="2" name="正方形/長方形 1">
            <a:extLst>
              <a:ext uri="{FF2B5EF4-FFF2-40B4-BE49-F238E27FC236}">
                <a16:creationId xmlns:a16="http://schemas.microsoft.com/office/drawing/2014/main" id="{86106737-57A4-B950-CEE6-5B0F9FA9576D}"/>
              </a:ext>
            </a:extLst>
          </p:cNvPr>
          <p:cNvSpPr/>
          <p:nvPr/>
        </p:nvSpPr>
        <p:spPr>
          <a:xfrm>
            <a:off x="0"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490147D-B290-4E2C-0138-7EA15080D832}"/>
              </a:ext>
            </a:extLst>
          </p:cNvPr>
          <p:cNvSpPr txBox="1"/>
          <p:nvPr/>
        </p:nvSpPr>
        <p:spPr>
          <a:xfrm>
            <a:off x="6353666" y="1309395"/>
            <a:ext cx="3665456" cy="307777"/>
          </a:xfrm>
          <a:prstGeom prst="rect">
            <a:avLst/>
          </a:prstGeom>
          <a:noFill/>
        </p:spPr>
        <p:txBody>
          <a:bodyPr wrap="square">
            <a:spAutoFit/>
          </a:bodyPr>
          <a:lstStyle/>
          <a:p>
            <a:pPr algn="ct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r>
              <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テラヘルツ特殊加工による</a:t>
            </a: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5</a:t>
            </a:r>
            <a:r>
              <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rPr>
              <a:t>つの効果</a:t>
            </a: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endPar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6" name="テキスト ボックス 5">
            <a:extLst>
              <a:ext uri="{FF2B5EF4-FFF2-40B4-BE49-F238E27FC236}">
                <a16:creationId xmlns:a16="http://schemas.microsoft.com/office/drawing/2014/main" id="{F06584D4-79F2-4A9F-A814-40F9D68B8064}"/>
              </a:ext>
            </a:extLst>
          </p:cNvPr>
          <p:cNvSpPr txBox="1"/>
          <p:nvPr/>
        </p:nvSpPr>
        <p:spPr>
          <a:xfrm>
            <a:off x="2062115" y="534651"/>
            <a:ext cx="6309974" cy="707886"/>
          </a:xfrm>
          <a:prstGeom prst="rect">
            <a:avLst/>
          </a:prstGeom>
          <a:noFill/>
        </p:spPr>
        <p:txBody>
          <a:bodyPr wrap="square" rtlCol="0">
            <a:spAutoFit/>
          </a:bodyPr>
          <a:lstStyle/>
          <a:p>
            <a:pPr algn="ctr"/>
            <a:r>
              <a:rPr kumimoji="1" lang="ja-JP" altLang="en-US" sz="4000" dirty="0">
                <a:solidFill>
                  <a:schemeClr val="bg1"/>
                </a:solidFill>
                <a:latin typeface="游明朝 Demibold" panose="02020600000000000000" pitchFamily="18" charset="-128"/>
                <a:ea typeface="游明朝 Demibold" panose="02020600000000000000" pitchFamily="18" charset="-128"/>
              </a:rPr>
              <a:t>リンパを流すケアに</a:t>
            </a:r>
            <a:endParaRPr kumimoji="1" lang="en-US" altLang="ja-JP" sz="4000" dirty="0">
              <a:solidFill>
                <a:schemeClr val="bg1"/>
              </a:solidFill>
              <a:latin typeface="游明朝 Demibold" panose="02020600000000000000" pitchFamily="18" charset="-128"/>
              <a:ea typeface="游明朝 Demibold" panose="02020600000000000000" pitchFamily="18" charset="-128"/>
            </a:endParaRPr>
          </a:p>
        </p:txBody>
      </p:sp>
      <p:grpSp>
        <p:nvGrpSpPr>
          <p:cNvPr id="11" name="グループ化 10">
            <a:extLst>
              <a:ext uri="{FF2B5EF4-FFF2-40B4-BE49-F238E27FC236}">
                <a16:creationId xmlns:a16="http://schemas.microsoft.com/office/drawing/2014/main" id="{8A041C3B-7CD2-2B2E-8241-F67B2108F323}"/>
              </a:ext>
            </a:extLst>
          </p:cNvPr>
          <p:cNvGrpSpPr/>
          <p:nvPr/>
        </p:nvGrpSpPr>
        <p:grpSpPr>
          <a:xfrm>
            <a:off x="254911" y="329082"/>
            <a:ext cx="1796690" cy="1107996"/>
            <a:chOff x="254911" y="329082"/>
            <a:chExt cx="1796690" cy="1107996"/>
          </a:xfrm>
        </p:grpSpPr>
        <p:sp>
          <p:nvSpPr>
            <p:cNvPr id="13" name="テキスト ボックス 12">
              <a:extLst>
                <a:ext uri="{FF2B5EF4-FFF2-40B4-BE49-F238E27FC236}">
                  <a16:creationId xmlns:a16="http://schemas.microsoft.com/office/drawing/2014/main" id="{49297C53-03F6-DAA5-7721-B1F48D868CB1}"/>
                </a:ext>
              </a:extLst>
            </p:cNvPr>
            <p:cNvSpPr txBox="1"/>
            <p:nvPr/>
          </p:nvSpPr>
          <p:spPr>
            <a:xfrm>
              <a:off x="254911" y="329082"/>
              <a:ext cx="1796690" cy="1107996"/>
            </a:xfrm>
            <a:prstGeom prst="rect">
              <a:avLst/>
            </a:prstGeom>
            <a:noFill/>
          </p:spPr>
          <p:txBody>
            <a:bodyPr wrap="square" rtlCol="0">
              <a:spAutoFit/>
            </a:bodyPr>
            <a:lstStyle/>
            <a:p>
              <a:pPr algn="ctr"/>
              <a:r>
                <a:rPr kumimoji="1" lang="en-US" altLang="ja-JP" sz="6600" b="1" dirty="0">
                  <a:solidFill>
                    <a:srgbClr val="D0B669"/>
                  </a:solidFill>
                  <a:effectLst>
                    <a:outerShdw blurRad="38100" dist="38100" dir="2700000" algn="tl">
                      <a:srgbClr val="000000">
                        <a:alpha val="43137"/>
                      </a:srgbClr>
                    </a:outerShdw>
                  </a:effectLst>
                  <a:latin typeface="游明朝 Demibold" panose="02020600000000000000" pitchFamily="18" charset="-128"/>
                  <a:ea typeface="游明朝 Demibold" panose="02020600000000000000" pitchFamily="18" charset="-128"/>
                </a:rPr>
                <a:t>04</a:t>
              </a:r>
            </a:p>
          </p:txBody>
        </p:sp>
        <p:sp>
          <p:nvSpPr>
            <p:cNvPr id="14" name="二等辺三角形 13">
              <a:extLst>
                <a:ext uri="{FF2B5EF4-FFF2-40B4-BE49-F238E27FC236}">
                  <a16:creationId xmlns:a16="http://schemas.microsoft.com/office/drawing/2014/main" id="{D33F139B-F279-8AAE-5BE1-257100313F7D}"/>
                </a:ext>
              </a:extLst>
            </p:cNvPr>
            <p:cNvSpPr/>
            <p:nvPr/>
          </p:nvSpPr>
          <p:spPr>
            <a:xfrm rot="5400000">
              <a:off x="1696296" y="717170"/>
              <a:ext cx="237477" cy="204122"/>
            </a:xfrm>
            <a:prstGeom prst="triangle">
              <a:avLst/>
            </a:prstGeom>
            <a:solidFill>
              <a:srgbClr val="D0B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790298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556EB4D-A886-4C95-12C6-434D394BCC92}"/>
              </a:ext>
            </a:extLst>
          </p:cNvPr>
          <p:cNvPicPr>
            <a:picLocks noChangeAspect="1"/>
          </p:cNvPicPr>
          <p:nvPr/>
        </p:nvPicPr>
        <p:blipFill>
          <a:blip r:embed="rId3"/>
          <a:srcRect r="6286"/>
          <a:stretch/>
        </p:blipFill>
        <p:spPr>
          <a:xfrm>
            <a:off x="2598093" y="1180983"/>
            <a:ext cx="7307907" cy="5677018"/>
          </a:xfrm>
          <a:prstGeom prst="rect">
            <a:avLst/>
          </a:prstGeom>
        </p:spPr>
      </p:pic>
      <p:sp>
        <p:nvSpPr>
          <p:cNvPr id="12" name="テキスト ボックス 11">
            <a:extLst>
              <a:ext uri="{FF2B5EF4-FFF2-40B4-BE49-F238E27FC236}">
                <a16:creationId xmlns:a16="http://schemas.microsoft.com/office/drawing/2014/main" id="{8FC39541-2861-8BE6-BF1C-9008A04AB63F}"/>
              </a:ext>
            </a:extLst>
          </p:cNvPr>
          <p:cNvSpPr txBox="1"/>
          <p:nvPr/>
        </p:nvSpPr>
        <p:spPr>
          <a:xfrm>
            <a:off x="427600" y="2243623"/>
            <a:ext cx="5182028" cy="3170099"/>
          </a:xfrm>
          <a:prstGeom prst="rect">
            <a:avLst/>
          </a:prstGeom>
          <a:noFill/>
        </p:spPr>
        <p:txBody>
          <a:bodyPr wrap="square">
            <a:spAutoFit/>
          </a:bodyPr>
          <a:lstStyle/>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■サロンで取り扱いをしている基礎化粧品</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　の体感を向上させることができ、</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　初回購入、継続購入率を上げる。</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a:t>
            </a:r>
            <a:r>
              <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rPr>
              <a:t>『</a:t>
            </a:r>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うちの化粧品の効果を高めるために</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　　開発をお願いしてできた商品</a:t>
            </a:r>
            <a:r>
              <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rPr>
              <a:t>』</a:t>
            </a: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　などの言い回しをしていただくことで</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　他の化粧品ではなく、サロン商品を</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　使っていただく。</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4" name="正方形/長方形 3">
            <a:extLst>
              <a:ext uri="{FF2B5EF4-FFF2-40B4-BE49-F238E27FC236}">
                <a16:creationId xmlns:a16="http://schemas.microsoft.com/office/drawing/2014/main" id="{B0072884-E287-4AAA-EC04-5CABCFF0054F}"/>
              </a:ext>
            </a:extLst>
          </p:cNvPr>
          <p:cNvSpPr/>
          <p:nvPr/>
        </p:nvSpPr>
        <p:spPr>
          <a:xfrm>
            <a:off x="0"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54F8BED-86D4-93B5-A1CB-AB71A4BC1F60}"/>
              </a:ext>
            </a:extLst>
          </p:cNvPr>
          <p:cNvSpPr txBox="1"/>
          <p:nvPr/>
        </p:nvSpPr>
        <p:spPr>
          <a:xfrm>
            <a:off x="6353666" y="1309395"/>
            <a:ext cx="3665456" cy="307777"/>
          </a:xfrm>
          <a:prstGeom prst="rect">
            <a:avLst/>
          </a:prstGeom>
          <a:noFill/>
        </p:spPr>
        <p:txBody>
          <a:bodyPr wrap="square">
            <a:spAutoFit/>
          </a:bodyPr>
          <a:lstStyle/>
          <a:p>
            <a:pPr algn="ct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r>
              <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テラヘルツ特殊加工による</a:t>
            </a: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5</a:t>
            </a:r>
            <a:r>
              <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rPr>
              <a:t>つの効果</a:t>
            </a: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endPar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6" name="テキスト ボックス 5">
            <a:extLst>
              <a:ext uri="{FF2B5EF4-FFF2-40B4-BE49-F238E27FC236}">
                <a16:creationId xmlns:a16="http://schemas.microsoft.com/office/drawing/2014/main" id="{E8EA2D56-AE46-CCC3-100B-8B455A0870F3}"/>
              </a:ext>
            </a:extLst>
          </p:cNvPr>
          <p:cNvSpPr txBox="1"/>
          <p:nvPr/>
        </p:nvSpPr>
        <p:spPr>
          <a:xfrm>
            <a:off x="1530314" y="534651"/>
            <a:ext cx="8187964" cy="646331"/>
          </a:xfrm>
          <a:prstGeom prst="rect">
            <a:avLst/>
          </a:prstGeom>
          <a:noFill/>
        </p:spPr>
        <p:txBody>
          <a:bodyPr wrap="square" rtlCol="0">
            <a:spAutoFit/>
          </a:bodyPr>
          <a:lstStyle/>
          <a:p>
            <a:pPr algn="ctr"/>
            <a:r>
              <a:rPr kumimoji="1" lang="ja-JP" altLang="en-US" sz="3600" spc="-150" dirty="0">
                <a:solidFill>
                  <a:schemeClr val="bg1"/>
                </a:solidFill>
                <a:latin typeface="游明朝 Demibold" panose="02020600000000000000" pitchFamily="18" charset="-128"/>
                <a:ea typeface="游明朝 Demibold" panose="02020600000000000000" pitchFamily="18" charset="-128"/>
              </a:rPr>
              <a:t>取り扱い化粧品の体感向上に</a:t>
            </a:r>
            <a:r>
              <a:rPr kumimoji="1" lang="ja-JP" altLang="en-US" sz="3600" spc="-900" dirty="0">
                <a:solidFill>
                  <a:schemeClr val="bg1"/>
                </a:solidFill>
                <a:latin typeface="游明朝 Demibold" panose="02020600000000000000" pitchFamily="18" charset="-128"/>
                <a:ea typeface="游明朝 Demibold" panose="02020600000000000000" pitchFamily="18" charset="-128"/>
              </a:rPr>
              <a:t>よるリピート</a:t>
            </a:r>
            <a:endParaRPr kumimoji="1" lang="en-US" altLang="ja-JP" sz="3600" spc="-900" dirty="0">
              <a:solidFill>
                <a:schemeClr val="bg1"/>
              </a:solidFill>
              <a:latin typeface="游明朝 Demibold" panose="02020600000000000000" pitchFamily="18" charset="-128"/>
              <a:ea typeface="游明朝 Demibold" panose="02020600000000000000" pitchFamily="18" charset="-128"/>
            </a:endParaRPr>
          </a:p>
        </p:txBody>
      </p:sp>
      <p:grpSp>
        <p:nvGrpSpPr>
          <p:cNvPr id="13" name="グループ化 12">
            <a:extLst>
              <a:ext uri="{FF2B5EF4-FFF2-40B4-BE49-F238E27FC236}">
                <a16:creationId xmlns:a16="http://schemas.microsoft.com/office/drawing/2014/main" id="{D75069A7-7B38-1270-D669-643928B0DCF4}"/>
              </a:ext>
            </a:extLst>
          </p:cNvPr>
          <p:cNvGrpSpPr/>
          <p:nvPr/>
        </p:nvGrpSpPr>
        <p:grpSpPr>
          <a:xfrm>
            <a:off x="6628" y="329082"/>
            <a:ext cx="1796690" cy="1107996"/>
            <a:chOff x="254911" y="329082"/>
            <a:chExt cx="1796690" cy="1107996"/>
          </a:xfrm>
        </p:grpSpPr>
        <p:sp>
          <p:nvSpPr>
            <p:cNvPr id="14" name="テキスト ボックス 13">
              <a:extLst>
                <a:ext uri="{FF2B5EF4-FFF2-40B4-BE49-F238E27FC236}">
                  <a16:creationId xmlns:a16="http://schemas.microsoft.com/office/drawing/2014/main" id="{5619F2E9-7CD3-F5AD-C3CD-EFBB18662051}"/>
                </a:ext>
              </a:extLst>
            </p:cNvPr>
            <p:cNvSpPr txBox="1"/>
            <p:nvPr/>
          </p:nvSpPr>
          <p:spPr>
            <a:xfrm>
              <a:off x="254911" y="329082"/>
              <a:ext cx="1796690" cy="1107996"/>
            </a:xfrm>
            <a:prstGeom prst="rect">
              <a:avLst/>
            </a:prstGeom>
            <a:noFill/>
          </p:spPr>
          <p:txBody>
            <a:bodyPr wrap="square" rtlCol="0">
              <a:spAutoFit/>
            </a:bodyPr>
            <a:lstStyle/>
            <a:p>
              <a:pPr algn="ctr"/>
              <a:r>
                <a:rPr kumimoji="1" lang="en-US" altLang="ja-JP" sz="6600" b="1" dirty="0">
                  <a:solidFill>
                    <a:srgbClr val="D0B669"/>
                  </a:solidFill>
                  <a:effectLst>
                    <a:outerShdw blurRad="38100" dist="38100" dir="2700000" algn="tl">
                      <a:srgbClr val="000000">
                        <a:alpha val="43137"/>
                      </a:srgbClr>
                    </a:outerShdw>
                  </a:effectLst>
                  <a:latin typeface="游明朝 Demibold" panose="02020600000000000000" pitchFamily="18" charset="-128"/>
                  <a:ea typeface="游明朝 Demibold" panose="02020600000000000000" pitchFamily="18" charset="-128"/>
                </a:rPr>
                <a:t>05</a:t>
              </a:r>
            </a:p>
          </p:txBody>
        </p:sp>
        <p:sp>
          <p:nvSpPr>
            <p:cNvPr id="15" name="二等辺三角形 14">
              <a:extLst>
                <a:ext uri="{FF2B5EF4-FFF2-40B4-BE49-F238E27FC236}">
                  <a16:creationId xmlns:a16="http://schemas.microsoft.com/office/drawing/2014/main" id="{6B7CD883-FE58-423C-3A2C-4D67D4FC72C9}"/>
                </a:ext>
              </a:extLst>
            </p:cNvPr>
            <p:cNvSpPr/>
            <p:nvPr/>
          </p:nvSpPr>
          <p:spPr>
            <a:xfrm rot="5400000">
              <a:off x="1696296" y="717170"/>
              <a:ext cx="237477" cy="204122"/>
            </a:xfrm>
            <a:prstGeom prst="triangle">
              <a:avLst/>
            </a:prstGeom>
            <a:solidFill>
              <a:srgbClr val="D0B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83084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B3218A78-1BD4-DD52-9853-F9EEBA47C82E}"/>
              </a:ext>
            </a:extLst>
          </p:cNvPr>
          <p:cNvGrpSpPr/>
          <p:nvPr/>
        </p:nvGrpSpPr>
        <p:grpSpPr>
          <a:xfrm>
            <a:off x="414779" y="659945"/>
            <a:ext cx="9370418" cy="5660315"/>
            <a:chOff x="414779" y="659945"/>
            <a:chExt cx="9370418" cy="5660315"/>
          </a:xfrm>
        </p:grpSpPr>
        <p:sp>
          <p:nvSpPr>
            <p:cNvPr id="14" name="吹き出し: 角を丸めた四角形 13">
              <a:extLst>
                <a:ext uri="{FF2B5EF4-FFF2-40B4-BE49-F238E27FC236}">
                  <a16:creationId xmlns:a16="http://schemas.microsoft.com/office/drawing/2014/main" id="{9C265349-5FAA-E10F-58B5-7B9BE042AC83}"/>
                </a:ext>
              </a:extLst>
            </p:cNvPr>
            <p:cNvSpPr/>
            <p:nvPr/>
          </p:nvSpPr>
          <p:spPr>
            <a:xfrm>
              <a:off x="1743957" y="2077201"/>
              <a:ext cx="7257844" cy="911097"/>
            </a:xfrm>
            <a:prstGeom prst="wedgeRoundRectCallout">
              <a:avLst>
                <a:gd name="adj1" fmla="val -52603"/>
                <a:gd name="adj2" fmla="val 22148"/>
                <a:gd name="adj3" fmla="val 16667"/>
              </a:avLst>
            </a:prstGeom>
            <a:solidFill>
              <a:srgbClr val="EAEA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02E8BE2-B44A-0D1F-2299-F132B1FA15CE}"/>
                </a:ext>
              </a:extLst>
            </p:cNvPr>
            <p:cNvSpPr txBox="1"/>
            <p:nvPr/>
          </p:nvSpPr>
          <p:spPr>
            <a:xfrm>
              <a:off x="414779" y="661791"/>
              <a:ext cx="7475455" cy="1200329"/>
            </a:xfrm>
            <a:prstGeom prst="rect">
              <a:avLst/>
            </a:prstGeom>
            <a:noFill/>
          </p:spPr>
          <p:txBody>
            <a:bodyPr wrap="square">
              <a:spAutoFit/>
            </a:bodyPr>
            <a:lstStyle/>
            <a:p>
              <a:pPr algn="ctr"/>
              <a:r>
                <a:rPr lang="ja-JP" altLang="en-US" sz="3600" b="1" dirty="0">
                  <a:solidFill>
                    <a:schemeClr val="tx1">
                      <a:lumMod val="75000"/>
                      <a:lumOff val="25000"/>
                    </a:schemeClr>
                  </a:solidFill>
                  <a:latin typeface="游明朝 Demibold" panose="02020600000000000000" pitchFamily="18" charset="-128"/>
                  <a:ea typeface="游明朝 Demibold" panose="02020600000000000000" pitchFamily="18" charset="-128"/>
                </a:rPr>
                <a:t>テラヘルツ光波転写の商品で</a:t>
              </a:r>
              <a:endParaRPr lang="en-US" altLang="ja-JP" sz="3600"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pPr algn="ctr"/>
              <a:r>
                <a:rPr lang="ja-JP" altLang="en-US" sz="3600" b="1" dirty="0">
                  <a:solidFill>
                    <a:schemeClr val="tx1">
                      <a:lumMod val="75000"/>
                      <a:lumOff val="25000"/>
                    </a:schemeClr>
                  </a:solidFill>
                  <a:latin typeface="游明朝 Demibold" panose="02020600000000000000" pitchFamily="18" charset="-128"/>
                  <a:ea typeface="游明朝 Demibold" panose="02020600000000000000" pitchFamily="18" charset="-128"/>
                </a:rPr>
                <a:t>氷が溶けないけど大丈夫なの？</a:t>
              </a:r>
              <a:endParaRPr lang="ja-JP" altLang="en-US" sz="2000"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3" name="テキスト ボックス 2">
              <a:extLst>
                <a:ext uri="{FF2B5EF4-FFF2-40B4-BE49-F238E27FC236}">
                  <a16:creationId xmlns:a16="http://schemas.microsoft.com/office/drawing/2014/main" id="{9796EFE0-D403-65BA-E577-AE9B55E92D09}"/>
                </a:ext>
              </a:extLst>
            </p:cNvPr>
            <p:cNvSpPr txBox="1"/>
            <p:nvPr/>
          </p:nvSpPr>
          <p:spPr>
            <a:xfrm>
              <a:off x="1665551" y="2265278"/>
              <a:ext cx="7512382" cy="646331"/>
            </a:xfrm>
            <a:prstGeom prst="rect">
              <a:avLst/>
            </a:prstGeom>
            <a:noFill/>
          </p:spPr>
          <p:txBody>
            <a:bodyPr wrap="square">
              <a:spAutoFit/>
            </a:bodyPr>
            <a:lstStyle/>
            <a:p>
              <a:r>
                <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テラヘルツ鉱石では氷が溶けるのに、</a:t>
              </a:r>
              <a:r>
                <a:rPr lang="en-US" altLang="ja-JP" b="1" dirty="0" err="1">
                  <a:solidFill>
                    <a:schemeClr val="tx1">
                      <a:lumMod val="75000"/>
                      <a:lumOff val="25000"/>
                    </a:schemeClr>
                  </a:solidFill>
                  <a:latin typeface="游明朝 Demibold" panose="02020600000000000000" pitchFamily="18" charset="-128"/>
                  <a:ea typeface="游明朝 Demibold" panose="02020600000000000000" pitchFamily="18" charset="-128"/>
                </a:rPr>
                <a:t>Cerbrush</a:t>
              </a:r>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では溶けません。</a:t>
              </a:r>
              <a:endPar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　本当にテラヘルツでしょうか？</a:t>
              </a:r>
              <a:r>
                <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rPr>
                <a:t>』</a:t>
              </a:r>
            </a:p>
          </p:txBody>
        </p:sp>
        <p:pic>
          <p:nvPicPr>
            <p:cNvPr id="7" name="図 6">
              <a:extLst>
                <a:ext uri="{FF2B5EF4-FFF2-40B4-BE49-F238E27FC236}">
                  <a16:creationId xmlns:a16="http://schemas.microsoft.com/office/drawing/2014/main" id="{6E4D3422-A54D-257E-AA43-AEAE39520F31}"/>
                </a:ext>
              </a:extLst>
            </p:cNvPr>
            <p:cNvPicPr>
              <a:picLocks noChangeAspect="1"/>
            </p:cNvPicPr>
            <p:nvPr/>
          </p:nvPicPr>
          <p:blipFill>
            <a:blip r:embed="rId3">
              <a:extLst>
                <a:ext uri="{28A0092B-C50C-407E-A947-70E740481C1C}">
                  <a14:useLocalDpi xmlns:a14="http://schemas.microsoft.com/office/drawing/2010/main" val="0"/>
                </a:ext>
              </a:extLst>
            </a:blip>
            <a:srcRect l="7702" t="15813" r="7450" b="16655"/>
            <a:stretch/>
          </p:blipFill>
          <p:spPr>
            <a:xfrm>
              <a:off x="7340021" y="659945"/>
              <a:ext cx="1813403" cy="1082491"/>
            </a:xfrm>
            <a:prstGeom prst="rect">
              <a:avLst/>
            </a:prstGeom>
          </p:spPr>
        </p:pic>
        <p:pic>
          <p:nvPicPr>
            <p:cNvPr id="8" name="図 7">
              <a:extLst>
                <a:ext uri="{FF2B5EF4-FFF2-40B4-BE49-F238E27FC236}">
                  <a16:creationId xmlns:a16="http://schemas.microsoft.com/office/drawing/2014/main" id="{DE425FAA-753F-B9F7-D400-D20DC57C6F3C}"/>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6066684">
              <a:off x="9063835" y="2387743"/>
              <a:ext cx="824431" cy="618292"/>
            </a:xfrm>
            <a:prstGeom prst="rect">
              <a:avLst/>
            </a:prstGeom>
          </p:spPr>
        </p:pic>
        <p:pic>
          <p:nvPicPr>
            <p:cNvPr id="10" name="図 9">
              <a:extLst>
                <a:ext uri="{FF2B5EF4-FFF2-40B4-BE49-F238E27FC236}">
                  <a16:creationId xmlns:a16="http://schemas.microsoft.com/office/drawing/2014/main" id="{EB8F82AA-BCDC-ED02-1C48-63FBC3FED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64" y="1989540"/>
              <a:ext cx="1067889" cy="1022483"/>
            </a:xfrm>
            <a:prstGeom prst="rect">
              <a:avLst/>
            </a:prstGeom>
          </p:spPr>
        </p:pic>
        <p:sp>
          <p:nvSpPr>
            <p:cNvPr id="11" name="テキスト ボックス 10">
              <a:extLst>
                <a:ext uri="{FF2B5EF4-FFF2-40B4-BE49-F238E27FC236}">
                  <a16:creationId xmlns:a16="http://schemas.microsoft.com/office/drawing/2014/main" id="{2121F061-0D8B-FD95-0537-3B43DDF9081E}"/>
                </a:ext>
              </a:extLst>
            </p:cNvPr>
            <p:cNvSpPr txBox="1"/>
            <p:nvPr/>
          </p:nvSpPr>
          <p:spPr>
            <a:xfrm>
              <a:off x="682504" y="3550271"/>
              <a:ext cx="8804943" cy="2769989"/>
            </a:xfrm>
            <a:prstGeom prst="rect">
              <a:avLst/>
            </a:prstGeom>
            <a:noFill/>
          </p:spPr>
          <p:txBody>
            <a:bodyPr wrap="square">
              <a:spAutoFit/>
            </a:bodyPr>
            <a:lstStyle/>
            <a:p>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実は、氷が溶けるのはテラヘルツの周波数によるものではありません。</a:t>
              </a:r>
              <a:endPar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endParaRPr lang="en-US" altLang="ja-JP" sz="1000"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テラヘルツ鉱石はケイ素を加工したものですが、</a:t>
              </a:r>
              <a:r>
                <a:rPr lang="ja-JP" altLang="ja-JP" b="1" dirty="0">
                  <a:solidFill>
                    <a:schemeClr val="tx1">
                      <a:lumMod val="75000"/>
                      <a:lumOff val="25000"/>
                    </a:schemeClr>
                  </a:solidFill>
                  <a:latin typeface="游明朝 Demibold" panose="02020600000000000000" pitchFamily="18" charset="-128"/>
                  <a:ea typeface="游明朝 Demibold" panose="02020600000000000000" pitchFamily="18" charset="-128"/>
                </a:rPr>
                <a:t>ケイ素は熱伝導率が高く、</a:t>
              </a:r>
              <a:endPar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r>
                <a:rPr lang="ja-JP" altLang="ja-JP" b="1" dirty="0">
                  <a:solidFill>
                    <a:schemeClr val="tx1">
                      <a:lumMod val="75000"/>
                      <a:lumOff val="25000"/>
                    </a:schemeClr>
                  </a:solidFill>
                  <a:latin typeface="游明朝 Demibold" panose="02020600000000000000" pitchFamily="18" charset="-128"/>
                  <a:ea typeface="游明朝 Demibold" panose="02020600000000000000" pitchFamily="18" charset="-128"/>
                </a:rPr>
                <a:t>熱が伝わりやすい性質の</a:t>
              </a:r>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為</a:t>
              </a:r>
              <a:r>
                <a:rPr lang="ja-JP" altLang="ja-JP" b="1" dirty="0">
                  <a:solidFill>
                    <a:schemeClr val="tx1">
                      <a:lumMod val="75000"/>
                      <a:lumOff val="25000"/>
                    </a:schemeClr>
                  </a:solidFill>
                  <a:latin typeface="游明朝 Demibold" panose="02020600000000000000" pitchFamily="18" charset="-128"/>
                  <a:ea typeface="游明朝 Demibold" panose="02020600000000000000" pitchFamily="18" charset="-128"/>
                </a:rPr>
                <a:t>、他の物体が触れた時よりも早く氷を溶かすのです。</a:t>
              </a:r>
              <a:endPar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endParaRPr lang="en-US" altLang="ja-JP" sz="1000"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これはケイ素自体が常温に戻る作用がある為で、氷が個体から液体に変わる際の</a:t>
              </a:r>
              <a:endPar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熱（カロリー）を奪う形になるので、鉱石も冷えてしまうと氷の溶けるスピードは減少します。</a:t>
              </a:r>
              <a:endPar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endParaRPr lang="en-US" altLang="ja-JP" sz="1000"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テラヘルツ鉱石は平均で</a:t>
              </a:r>
              <a:r>
                <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rPr>
                <a:t>800GHz</a:t>
              </a:r>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rPr>
                <a:t>1THz</a:t>
              </a:r>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前後で、テラヘルツ波は</a:t>
              </a:r>
              <a:r>
                <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rPr>
                <a:t>4TH</a:t>
              </a:r>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ｚ前後</a:t>
              </a:r>
              <a:endPar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a:p>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（計測可能数値が４</a:t>
              </a:r>
              <a:r>
                <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rPr>
                <a:t>TH</a:t>
              </a:r>
              <a:r>
                <a:rPr lang="ja-JP" altLang="en-US" b="1" dirty="0">
                  <a:solidFill>
                    <a:schemeClr val="tx1">
                      <a:lumMod val="75000"/>
                      <a:lumOff val="25000"/>
                    </a:schemeClr>
                  </a:solidFill>
                  <a:latin typeface="游明朝 Demibold" panose="02020600000000000000" pitchFamily="18" charset="-128"/>
                  <a:ea typeface="游明朝 Demibold" panose="02020600000000000000" pitchFamily="18" charset="-128"/>
                </a:rPr>
                <a:t>ｚ程度）ですが、どちらがより効果的なのでしょうか？</a:t>
              </a:r>
              <a:endParaRPr lang="en-US" altLang="ja-JP"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13" name="図 12">
              <a:extLst>
                <a:ext uri="{FF2B5EF4-FFF2-40B4-BE49-F238E27FC236}">
                  <a16:creationId xmlns:a16="http://schemas.microsoft.com/office/drawing/2014/main" id="{900A17C5-726C-6C19-5DEA-F98C622ED6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1909" y="2457101"/>
              <a:ext cx="1438547" cy="1438547"/>
            </a:xfrm>
            <a:prstGeom prst="rect">
              <a:avLst/>
            </a:prstGeom>
          </p:spPr>
        </p:pic>
      </p:grpSp>
    </p:spTree>
    <p:extLst>
      <p:ext uri="{BB962C8B-B14F-4D97-AF65-F5344CB8AC3E}">
        <p14:creationId xmlns:p14="http://schemas.microsoft.com/office/powerpoint/2010/main" val="187404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8B293270-5576-54CE-E9A0-7422853E4FEE}"/>
              </a:ext>
            </a:extLst>
          </p:cNvPr>
          <p:cNvGrpSpPr/>
          <p:nvPr/>
        </p:nvGrpSpPr>
        <p:grpSpPr>
          <a:xfrm>
            <a:off x="509189" y="453219"/>
            <a:ext cx="8950343" cy="5962372"/>
            <a:chOff x="509189" y="453219"/>
            <a:chExt cx="8950343" cy="5962372"/>
          </a:xfrm>
        </p:grpSpPr>
        <p:sp>
          <p:nvSpPr>
            <p:cNvPr id="3" name="テキスト ボックス 2">
              <a:extLst>
                <a:ext uri="{FF2B5EF4-FFF2-40B4-BE49-F238E27FC236}">
                  <a16:creationId xmlns:a16="http://schemas.microsoft.com/office/drawing/2014/main" id="{9796EFE0-D403-65BA-E577-AE9B55E92D09}"/>
                </a:ext>
              </a:extLst>
            </p:cNvPr>
            <p:cNvSpPr txBox="1"/>
            <p:nvPr/>
          </p:nvSpPr>
          <p:spPr>
            <a:xfrm>
              <a:off x="727353" y="2753050"/>
              <a:ext cx="8567203" cy="3662541"/>
            </a:xfrm>
            <a:prstGeom prst="rect">
              <a:avLst/>
            </a:prstGeom>
            <a:noFill/>
          </p:spPr>
          <p:txBody>
            <a:bodyPr wrap="square">
              <a:spAutoFit/>
            </a:bodyPr>
            <a:lstStyle/>
            <a:p>
              <a:r>
                <a:rPr lang="ja-JP" altLang="en-US" b="1" dirty="0">
                  <a:latin typeface="游明朝 Demibold" panose="02020600000000000000" pitchFamily="18" charset="-128"/>
                  <a:ea typeface="游明朝 Demibold" panose="02020600000000000000" pitchFamily="18" charset="-128"/>
                </a:rPr>
                <a:t>テラヘルツ鉱石は水に直接触れることで効果が最大化される１</a:t>
              </a:r>
              <a:r>
                <a:rPr lang="en-US" altLang="ja-JP" b="1" dirty="0">
                  <a:latin typeface="游明朝 Demibold" panose="02020600000000000000" pitchFamily="18" charset="-128"/>
                  <a:ea typeface="游明朝 Demibold" panose="02020600000000000000" pitchFamily="18" charset="-128"/>
                </a:rPr>
                <a:t>TH</a:t>
              </a:r>
              <a:r>
                <a:rPr lang="ja-JP" altLang="en-US" b="1" dirty="0">
                  <a:latin typeface="游明朝 Demibold" panose="02020600000000000000" pitchFamily="18" charset="-128"/>
                  <a:ea typeface="游明朝 Demibold" panose="02020600000000000000" pitchFamily="18" charset="-128"/>
                </a:rPr>
                <a:t>ｚ前後の</a:t>
              </a:r>
              <a:endParaRPr lang="en-US" altLang="ja-JP" b="1" dirty="0">
                <a:latin typeface="游明朝 Demibold" panose="02020600000000000000" pitchFamily="18" charset="-128"/>
                <a:ea typeface="游明朝 Demibold" panose="02020600000000000000" pitchFamily="18" charset="-128"/>
              </a:endParaRPr>
            </a:p>
            <a:p>
              <a:r>
                <a:rPr lang="ja-JP" altLang="en-US" b="1" dirty="0">
                  <a:latin typeface="游明朝 Demibold" panose="02020600000000000000" pitchFamily="18" charset="-128"/>
                  <a:ea typeface="游明朝 Demibold" panose="02020600000000000000" pitchFamily="18" charset="-128"/>
                </a:rPr>
                <a:t>周波数帯です。</a:t>
              </a:r>
              <a:endParaRPr lang="en-US" altLang="ja-JP" b="1" dirty="0">
                <a:latin typeface="游明朝 Demibold" panose="02020600000000000000" pitchFamily="18" charset="-128"/>
                <a:ea typeface="游明朝 Demibold" panose="02020600000000000000" pitchFamily="18" charset="-128"/>
              </a:endParaRPr>
            </a:p>
            <a:p>
              <a:endParaRPr lang="en-US" altLang="ja-JP" sz="1000" b="1" dirty="0">
                <a:latin typeface="游明朝 Demibold" panose="02020600000000000000" pitchFamily="18" charset="-128"/>
                <a:ea typeface="游明朝 Demibold" panose="02020600000000000000" pitchFamily="18" charset="-128"/>
              </a:endParaRPr>
            </a:p>
            <a:p>
              <a:r>
                <a:rPr lang="ja-JP" altLang="en-US" b="1" dirty="0">
                  <a:latin typeface="游明朝 Demibold" panose="02020600000000000000" pitchFamily="18" charset="-128"/>
                  <a:ea typeface="游明朝 Demibold" panose="02020600000000000000" pitchFamily="18" charset="-128"/>
                </a:rPr>
                <a:t>弊社でも商品開発に関して、テラヘルツ鉱石を使った商品を開発しておりますが、やはり肌に変化を起こす変化を出すことは難しく、</a:t>
              </a:r>
              <a:endParaRPr lang="en-US" altLang="ja-JP" b="1" dirty="0">
                <a:latin typeface="游明朝 Demibold" panose="02020600000000000000" pitchFamily="18" charset="-128"/>
                <a:ea typeface="游明朝 Demibold" panose="02020600000000000000" pitchFamily="18" charset="-128"/>
              </a:endParaRPr>
            </a:p>
            <a:p>
              <a:r>
                <a:rPr lang="ja-JP" altLang="en-US" b="1" dirty="0">
                  <a:latin typeface="游明朝 Demibold" panose="02020600000000000000" pitchFamily="18" charset="-128"/>
                  <a:ea typeface="游明朝 Demibold" panose="02020600000000000000" pitchFamily="18" charset="-128"/>
                </a:rPr>
                <a:t>現在はテラヘルツ鉱石の商品は入浴石のみとなっています。</a:t>
              </a:r>
              <a:endParaRPr lang="en-US" altLang="ja-JP" b="1" dirty="0">
                <a:latin typeface="游明朝 Demibold" panose="02020600000000000000" pitchFamily="18" charset="-128"/>
                <a:ea typeface="游明朝 Demibold" panose="02020600000000000000" pitchFamily="18" charset="-128"/>
              </a:endParaRPr>
            </a:p>
            <a:p>
              <a:r>
                <a:rPr lang="ja-JP" altLang="en-US" b="1" dirty="0">
                  <a:latin typeface="游明朝 Demibold" panose="02020600000000000000" pitchFamily="18" charset="-128"/>
                  <a:ea typeface="游明朝 Demibold" panose="02020600000000000000" pitchFamily="18" charset="-128"/>
                </a:rPr>
                <a:t>理由としては、水に直接触れることで水分子を細かくすることが特徴のためです。</a:t>
              </a:r>
              <a:endParaRPr lang="en-US" altLang="ja-JP" b="1" dirty="0">
                <a:latin typeface="游明朝 Demibold" panose="02020600000000000000" pitchFamily="18" charset="-128"/>
                <a:ea typeface="游明朝 Demibold" panose="02020600000000000000" pitchFamily="18" charset="-128"/>
              </a:endParaRPr>
            </a:p>
            <a:p>
              <a:endParaRPr lang="en-US" altLang="ja-JP" sz="1000" b="1" dirty="0">
                <a:latin typeface="游明朝 Demibold" panose="02020600000000000000" pitchFamily="18" charset="-128"/>
                <a:ea typeface="游明朝 Demibold" panose="02020600000000000000" pitchFamily="18" charset="-128"/>
              </a:endParaRPr>
            </a:p>
            <a:p>
              <a:r>
                <a:rPr lang="ja-JP" altLang="en-US" b="1" dirty="0">
                  <a:latin typeface="游明朝 Demibold" panose="02020600000000000000" pitchFamily="18" charset="-128"/>
                  <a:ea typeface="游明朝 Demibold" panose="02020600000000000000" pitchFamily="18" charset="-128"/>
                </a:rPr>
                <a:t>肌に対する作用を氷が溶けるという熱伝導で考えた場合、</a:t>
              </a:r>
              <a:endParaRPr lang="en-US" altLang="ja-JP" b="1" dirty="0">
                <a:latin typeface="游明朝 Demibold" panose="02020600000000000000" pitchFamily="18" charset="-128"/>
                <a:ea typeface="游明朝 Demibold" panose="02020600000000000000" pitchFamily="18" charset="-128"/>
              </a:endParaRPr>
            </a:p>
            <a:p>
              <a:r>
                <a:rPr lang="ja-JP" altLang="en-US" b="1" dirty="0">
                  <a:latin typeface="游明朝 Demibold" panose="02020600000000000000" pitchFamily="18" charset="-128"/>
                  <a:ea typeface="游明朝 Demibold" panose="02020600000000000000" pitchFamily="18" charset="-128"/>
                </a:rPr>
                <a:t>肌の熱を奪い、肌が冷え、テラヘルツ鉱石が温まるのですが、</a:t>
              </a:r>
              <a:endParaRPr lang="en-US" altLang="ja-JP" b="1" dirty="0">
                <a:latin typeface="游明朝 Demibold" panose="02020600000000000000" pitchFamily="18" charset="-128"/>
                <a:ea typeface="游明朝 Demibold" panose="02020600000000000000" pitchFamily="18" charset="-128"/>
              </a:endParaRPr>
            </a:p>
            <a:p>
              <a:r>
                <a:rPr lang="ja-JP" altLang="en-US" b="1" dirty="0">
                  <a:latin typeface="游明朝 Demibold" panose="02020600000000000000" pitchFamily="18" charset="-128"/>
                  <a:ea typeface="游明朝 Demibold" panose="02020600000000000000" pitchFamily="18" charset="-128"/>
                </a:rPr>
                <a:t>テラヘルツ鉱石は常温に戻す作用があるため、熱を奪い続けることになります。</a:t>
              </a:r>
              <a:endParaRPr lang="en-US" altLang="ja-JP" b="1" dirty="0">
                <a:latin typeface="游明朝 Demibold" panose="02020600000000000000" pitchFamily="18" charset="-128"/>
                <a:ea typeface="游明朝 Demibold" panose="02020600000000000000" pitchFamily="18" charset="-128"/>
              </a:endParaRPr>
            </a:p>
            <a:p>
              <a:endParaRPr lang="en-US" altLang="ja-JP" sz="1000" b="1" dirty="0">
                <a:latin typeface="游明朝 Demibold" panose="02020600000000000000" pitchFamily="18" charset="-128"/>
                <a:ea typeface="游明朝 Demibold" panose="02020600000000000000" pitchFamily="18" charset="-128"/>
              </a:endParaRPr>
            </a:p>
            <a:p>
              <a:r>
                <a:rPr lang="ja-JP" altLang="en-US" b="1" dirty="0">
                  <a:latin typeface="游明朝 Demibold" panose="02020600000000000000" pitchFamily="18" charset="-128"/>
                  <a:ea typeface="游明朝 Demibold" panose="02020600000000000000" pitchFamily="18" charset="-128"/>
                </a:rPr>
                <a:t>そのため、テラヘルツ鉱石を肌に当てても、一般的に言われる水分や</a:t>
              </a:r>
              <a:endParaRPr lang="en-US" altLang="ja-JP" b="1" dirty="0">
                <a:latin typeface="游明朝 Demibold" panose="02020600000000000000" pitchFamily="18" charset="-128"/>
                <a:ea typeface="游明朝 Demibold" panose="02020600000000000000" pitchFamily="18" charset="-128"/>
              </a:endParaRPr>
            </a:p>
            <a:p>
              <a:r>
                <a:rPr lang="ja-JP" altLang="en-US" b="1" dirty="0">
                  <a:latin typeface="游明朝 Demibold" panose="02020600000000000000" pitchFamily="18" charset="-128"/>
                  <a:ea typeface="游明朝 Demibold" panose="02020600000000000000" pitchFamily="18" charset="-128"/>
                </a:rPr>
                <a:t>脂肪を溶かすという効果は期待はできないんですね。</a:t>
              </a:r>
              <a:endParaRPr lang="en-US" altLang="ja-JP" b="1" dirty="0">
                <a:latin typeface="游明朝 Demibold" panose="02020600000000000000" pitchFamily="18" charset="-128"/>
                <a:ea typeface="游明朝 Demibold" panose="02020600000000000000" pitchFamily="18" charset="-128"/>
              </a:endParaRPr>
            </a:p>
          </p:txBody>
        </p:sp>
        <p:sp>
          <p:nvSpPr>
            <p:cNvPr id="2" name="テキスト ボックス 1">
              <a:extLst>
                <a:ext uri="{FF2B5EF4-FFF2-40B4-BE49-F238E27FC236}">
                  <a16:creationId xmlns:a16="http://schemas.microsoft.com/office/drawing/2014/main" id="{7AADB87C-BFCE-3499-1C3A-279196E30F47}"/>
                </a:ext>
              </a:extLst>
            </p:cNvPr>
            <p:cNvSpPr txBox="1"/>
            <p:nvPr/>
          </p:nvSpPr>
          <p:spPr>
            <a:xfrm>
              <a:off x="509189" y="706255"/>
              <a:ext cx="2671176" cy="848181"/>
            </a:xfrm>
            <a:prstGeom prst="rect">
              <a:avLst/>
            </a:prstGeom>
            <a:noFill/>
          </p:spPr>
          <p:txBody>
            <a:bodyPr wrap="square">
              <a:spAutoFit/>
            </a:bodyPr>
            <a:lstStyle/>
            <a:p>
              <a:pPr algn="ctr">
                <a:lnSpc>
                  <a:spcPct val="150000"/>
                </a:lnSpc>
              </a:pPr>
              <a:r>
                <a:rPr lang="ja-JP" altLang="en-US" sz="3600" b="1" dirty="0">
                  <a:latin typeface="游明朝 Demibold" panose="02020600000000000000" pitchFamily="18" charset="-128"/>
                  <a:ea typeface="游明朝 Demibold" panose="02020600000000000000" pitchFamily="18" charset="-128"/>
                </a:rPr>
                <a:t>テラヘルツ</a:t>
              </a:r>
              <a:endParaRPr lang="en-US" altLang="ja-JP" sz="3600" b="1" dirty="0">
                <a:latin typeface="游明朝 Demibold" panose="02020600000000000000" pitchFamily="18" charset="-128"/>
                <a:ea typeface="游明朝 Demibold" panose="02020600000000000000" pitchFamily="18" charset="-128"/>
              </a:endParaRPr>
            </a:p>
          </p:txBody>
        </p:sp>
        <p:pic>
          <p:nvPicPr>
            <p:cNvPr id="5" name="図 4">
              <a:extLst>
                <a:ext uri="{FF2B5EF4-FFF2-40B4-BE49-F238E27FC236}">
                  <a16:creationId xmlns:a16="http://schemas.microsoft.com/office/drawing/2014/main" id="{1C20323F-615E-2F19-8901-E9DE305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773" y="1163528"/>
              <a:ext cx="1086862" cy="813734"/>
            </a:xfrm>
            <a:prstGeom prst="rect">
              <a:avLst/>
            </a:prstGeom>
          </p:spPr>
        </p:pic>
        <p:sp>
          <p:nvSpPr>
            <p:cNvPr id="7" name="テキスト ボックス 6">
              <a:extLst>
                <a:ext uri="{FF2B5EF4-FFF2-40B4-BE49-F238E27FC236}">
                  <a16:creationId xmlns:a16="http://schemas.microsoft.com/office/drawing/2014/main" id="{417A21FD-E548-29F4-E6D3-85CF73B43325}"/>
                </a:ext>
              </a:extLst>
            </p:cNvPr>
            <p:cNvSpPr txBox="1"/>
            <p:nvPr/>
          </p:nvSpPr>
          <p:spPr>
            <a:xfrm>
              <a:off x="4305856" y="1002114"/>
              <a:ext cx="1178219" cy="848181"/>
            </a:xfrm>
            <a:prstGeom prst="rect">
              <a:avLst/>
            </a:prstGeom>
            <a:noFill/>
          </p:spPr>
          <p:txBody>
            <a:bodyPr wrap="square">
              <a:spAutoFit/>
            </a:bodyPr>
            <a:lstStyle/>
            <a:p>
              <a:pPr algn="ctr">
                <a:lnSpc>
                  <a:spcPct val="150000"/>
                </a:lnSpc>
              </a:pPr>
              <a:r>
                <a:rPr lang="ja-JP" altLang="en-US" sz="3600" b="1" dirty="0">
                  <a:latin typeface="游明朝 Demibold" panose="02020600000000000000" pitchFamily="18" charset="-128"/>
                  <a:ea typeface="游明朝 Demibold" panose="02020600000000000000" pitchFamily="18" charset="-128"/>
                </a:rPr>
                <a:t>水</a:t>
              </a:r>
              <a:endParaRPr lang="en-US" altLang="ja-JP" sz="3600" b="1" dirty="0">
                <a:latin typeface="游明朝 Demibold" panose="02020600000000000000" pitchFamily="18" charset="-128"/>
                <a:ea typeface="游明朝 Demibold" panose="02020600000000000000" pitchFamily="18" charset="-128"/>
              </a:endParaRPr>
            </a:p>
          </p:txBody>
        </p:sp>
        <p:sp>
          <p:nvSpPr>
            <p:cNvPr id="8" name="テキスト ボックス 7">
              <a:extLst>
                <a:ext uri="{FF2B5EF4-FFF2-40B4-BE49-F238E27FC236}">
                  <a16:creationId xmlns:a16="http://schemas.microsoft.com/office/drawing/2014/main" id="{D9A978CD-B262-A623-A601-D87A8DE7D9D4}"/>
                </a:ext>
              </a:extLst>
            </p:cNvPr>
            <p:cNvSpPr txBox="1"/>
            <p:nvPr/>
          </p:nvSpPr>
          <p:spPr>
            <a:xfrm>
              <a:off x="1026362" y="1233231"/>
              <a:ext cx="1592190" cy="848181"/>
            </a:xfrm>
            <a:prstGeom prst="rect">
              <a:avLst/>
            </a:prstGeom>
            <a:noFill/>
          </p:spPr>
          <p:txBody>
            <a:bodyPr wrap="square">
              <a:spAutoFit/>
            </a:bodyPr>
            <a:lstStyle/>
            <a:p>
              <a:pPr algn="ctr">
                <a:lnSpc>
                  <a:spcPct val="150000"/>
                </a:lnSpc>
              </a:pPr>
              <a:r>
                <a:rPr lang="ja-JP" altLang="en-US" sz="3600" b="1" dirty="0">
                  <a:latin typeface="游明朝 Demibold" panose="02020600000000000000" pitchFamily="18" charset="-128"/>
                  <a:ea typeface="游明朝 Demibold" panose="02020600000000000000" pitchFamily="18" charset="-128"/>
                </a:rPr>
                <a:t>鉱石</a:t>
              </a:r>
              <a:endParaRPr lang="en-US" altLang="ja-JP" sz="3600" b="1" dirty="0">
                <a:latin typeface="游明朝 Demibold" panose="02020600000000000000" pitchFamily="18" charset="-128"/>
                <a:ea typeface="游明朝 Demibold" panose="02020600000000000000" pitchFamily="18" charset="-128"/>
              </a:endParaRPr>
            </a:p>
          </p:txBody>
        </p:sp>
        <p:sp>
          <p:nvSpPr>
            <p:cNvPr id="9" name="テキスト ボックス 8">
              <a:extLst>
                <a:ext uri="{FF2B5EF4-FFF2-40B4-BE49-F238E27FC236}">
                  <a16:creationId xmlns:a16="http://schemas.microsoft.com/office/drawing/2014/main" id="{5597C1C8-2BD7-1D2B-196E-FD470D4D65D9}"/>
                </a:ext>
              </a:extLst>
            </p:cNvPr>
            <p:cNvSpPr txBox="1"/>
            <p:nvPr/>
          </p:nvSpPr>
          <p:spPr>
            <a:xfrm>
              <a:off x="3809741" y="1175214"/>
              <a:ext cx="942297" cy="596253"/>
            </a:xfrm>
            <a:prstGeom prst="rect">
              <a:avLst/>
            </a:prstGeom>
            <a:noFill/>
          </p:spPr>
          <p:txBody>
            <a:bodyPr wrap="square">
              <a:spAutoFit/>
            </a:bodyPr>
            <a:lstStyle/>
            <a:p>
              <a:pPr algn="ctr">
                <a:lnSpc>
                  <a:spcPct val="150000"/>
                </a:lnSpc>
              </a:pPr>
              <a:r>
                <a:rPr lang="en-US" altLang="ja-JP" sz="2400" b="1" dirty="0">
                  <a:latin typeface="游明朝 Demibold" panose="02020600000000000000" pitchFamily="18" charset="-128"/>
                  <a:ea typeface="游明朝 Demibold" panose="02020600000000000000" pitchFamily="18" charset="-128"/>
                </a:rPr>
                <a:t>×</a:t>
              </a:r>
            </a:p>
          </p:txBody>
        </p:sp>
        <p:pic>
          <p:nvPicPr>
            <p:cNvPr id="11" name="図 10">
              <a:extLst>
                <a:ext uri="{FF2B5EF4-FFF2-40B4-BE49-F238E27FC236}">
                  <a16:creationId xmlns:a16="http://schemas.microsoft.com/office/drawing/2014/main" id="{F778733E-56BE-FC15-DC09-7D3B10A3D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863" y="835808"/>
              <a:ext cx="1275064" cy="1275064"/>
            </a:xfrm>
            <a:prstGeom prst="rect">
              <a:avLst/>
            </a:prstGeom>
          </p:spPr>
        </p:pic>
        <p:sp>
          <p:nvSpPr>
            <p:cNvPr id="4" name="矢印: ストライプ 3">
              <a:extLst>
                <a:ext uri="{FF2B5EF4-FFF2-40B4-BE49-F238E27FC236}">
                  <a16:creationId xmlns:a16="http://schemas.microsoft.com/office/drawing/2014/main" id="{641EB381-AAD7-8E91-259A-5AECFB1866FF}"/>
                </a:ext>
              </a:extLst>
            </p:cNvPr>
            <p:cNvSpPr/>
            <p:nvPr/>
          </p:nvSpPr>
          <p:spPr>
            <a:xfrm>
              <a:off x="6483076" y="976378"/>
              <a:ext cx="494919" cy="990625"/>
            </a:xfrm>
            <a:prstGeom prst="stripedRightArrow">
              <a:avLst/>
            </a:prstGeom>
            <a:solidFill>
              <a:srgbClr val="C0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0" name="グループ化 19">
              <a:extLst>
                <a:ext uri="{FF2B5EF4-FFF2-40B4-BE49-F238E27FC236}">
                  <a16:creationId xmlns:a16="http://schemas.microsoft.com/office/drawing/2014/main" id="{42FF7345-6266-C150-E0C9-53A27E0A3CD2}"/>
                </a:ext>
              </a:extLst>
            </p:cNvPr>
            <p:cNvGrpSpPr/>
            <p:nvPr/>
          </p:nvGrpSpPr>
          <p:grpSpPr>
            <a:xfrm>
              <a:off x="6840752" y="453219"/>
              <a:ext cx="2618780" cy="2202433"/>
              <a:chOff x="6840752" y="453219"/>
              <a:chExt cx="2618780" cy="2202433"/>
            </a:xfrm>
          </p:grpSpPr>
          <p:pic>
            <p:nvPicPr>
              <p:cNvPr id="19" name="図 18">
                <a:extLst>
                  <a:ext uri="{FF2B5EF4-FFF2-40B4-BE49-F238E27FC236}">
                    <a16:creationId xmlns:a16="http://schemas.microsoft.com/office/drawing/2014/main" id="{AF9FDC32-442C-316B-2CD0-1113AB6F1FA2}"/>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84623" t="29412" r="446" b="62813"/>
              <a:stretch/>
            </p:blipFill>
            <p:spPr>
              <a:xfrm>
                <a:off x="6840752" y="453219"/>
                <a:ext cx="2618780" cy="2202433"/>
              </a:xfrm>
              <a:prstGeom prst="rect">
                <a:avLst/>
              </a:prstGeom>
            </p:spPr>
          </p:pic>
          <p:sp>
            <p:nvSpPr>
              <p:cNvPr id="6" name="テキスト ボックス 5">
                <a:extLst>
                  <a:ext uri="{FF2B5EF4-FFF2-40B4-BE49-F238E27FC236}">
                    <a16:creationId xmlns:a16="http://schemas.microsoft.com/office/drawing/2014/main" id="{302E8BE2-B44A-0D1F-2299-F132B1FA15CE}"/>
                  </a:ext>
                </a:extLst>
              </p:cNvPr>
              <p:cNvSpPr txBox="1"/>
              <p:nvPr/>
            </p:nvSpPr>
            <p:spPr>
              <a:xfrm>
                <a:off x="7384820" y="846550"/>
                <a:ext cx="1538587" cy="707886"/>
              </a:xfrm>
              <a:prstGeom prst="rect">
                <a:avLst/>
              </a:prstGeom>
              <a:noFill/>
            </p:spPr>
            <p:txBody>
              <a:bodyPr wrap="square">
                <a:spAutoFit/>
              </a:bodyPr>
              <a:lstStyle/>
              <a:p>
                <a:pPr algn="ctr"/>
                <a:r>
                  <a:rPr lang="ja-JP" altLang="en-US" sz="4000" b="1" dirty="0">
                    <a:latin typeface="游明朝 Demibold" panose="02020600000000000000" pitchFamily="18" charset="-128"/>
                    <a:ea typeface="游明朝 Demibold" panose="02020600000000000000" pitchFamily="18" charset="-128"/>
                  </a:rPr>
                  <a:t>効果</a:t>
                </a:r>
                <a:endParaRPr lang="en-US" altLang="ja-JP" sz="4000" b="1" dirty="0">
                  <a:latin typeface="游明朝 Demibold" panose="02020600000000000000" pitchFamily="18" charset="-128"/>
                  <a:ea typeface="游明朝 Demibold" panose="02020600000000000000" pitchFamily="18" charset="-128"/>
                </a:endParaRPr>
              </a:p>
            </p:txBody>
          </p:sp>
          <p:sp>
            <p:nvSpPr>
              <p:cNvPr id="12" name="テキスト ボックス 11">
                <a:extLst>
                  <a:ext uri="{FF2B5EF4-FFF2-40B4-BE49-F238E27FC236}">
                    <a16:creationId xmlns:a16="http://schemas.microsoft.com/office/drawing/2014/main" id="{E0771F7A-0EDE-5D90-C66C-52B3B30BEFF1}"/>
                  </a:ext>
                </a:extLst>
              </p:cNvPr>
              <p:cNvSpPr txBox="1"/>
              <p:nvPr/>
            </p:nvSpPr>
            <p:spPr>
              <a:xfrm>
                <a:off x="7220518" y="1429016"/>
                <a:ext cx="1867190" cy="707886"/>
              </a:xfrm>
              <a:prstGeom prst="rect">
                <a:avLst/>
              </a:prstGeom>
              <a:noFill/>
            </p:spPr>
            <p:txBody>
              <a:bodyPr wrap="square">
                <a:spAutoFit/>
              </a:bodyPr>
              <a:lstStyle/>
              <a:p>
                <a:pPr algn="ctr"/>
                <a:r>
                  <a:rPr lang="ja-JP" altLang="en-US" sz="4000" b="1" dirty="0">
                    <a:latin typeface="游明朝 Demibold" panose="02020600000000000000" pitchFamily="18" charset="-128"/>
                    <a:ea typeface="游明朝 Demibold" panose="02020600000000000000" pitchFamily="18" charset="-128"/>
                  </a:rPr>
                  <a:t>最大化</a:t>
                </a:r>
                <a:endParaRPr lang="en-US" altLang="ja-JP" sz="4000" b="1" dirty="0">
                  <a:latin typeface="游明朝 Demibold" panose="02020600000000000000" pitchFamily="18" charset="-128"/>
                  <a:ea typeface="游明朝 Demibold" panose="02020600000000000000" pitchFamily="18" charset="-128"/>
                </a:endParaRPr>
              </a:p>
            </p:txBody>
          </p:sp>
        </p:grpSp>
      </p:grpSp>
    </p:spTree>
    <p:extLst>
      <p:ext uri="{BB962C8B-B14F-4D97-AF65-F5344CB8AC3E}">
        <p14:creationId xmlns:p14="http://schemas.microsoft.com/office/powerpoint/2010/main" val="2290758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3EDBD9B9-48FF-F219-9EFB-C519BBA86585}"/>
              </a:ext>
            </a:extLst>
          </p:cNvPr>
          <p:cNvGrpSpPr/>
          <p:nvPr/>
        </p:nvGrpSpPr>
        <p:grpSpPr>
          <a:xfrm>
            <a:off x="509189" y="138655"/>
            <a:ext cx="8972208" cy="6145313"/>
            <a:chOff x="509189" y="138655"/>
            <a:chExt cx="8972208" cy="6145313"/>
          </a:xfrm>
        </p:grpSpPr>
        <p:sp>
          <p:nvSpPr>
            <p:cNvPr id="7" name="テキスト ボックス 6">
              <a:extLst>
                <a:ext uri="{FF2B5EF4-FFF2-40B4-BE49-F238E27FC236}">
                  <a16:creationId xmlns:a16="http://schemas.microsoft.com/office/drawing/2014/main" id="{6529EECA-BAAC-C0B3-F623-E87E183E0FC2}"/>
                </a:ext>
              </a:extLst>
            </p:cNvPr>
            <p:cNvSpPr txBox="1"/>
            <p:nvPr/>
          </p:nvSpPr>
          <p:spPr>
            <a:xfrm>
              <a:off x="509189" y="474437"/>
              <a:ext cx="2671176" cy="848181"/>
            </a:xfrm>
            <a:prstGeom prst="rect">
              <a:avLst/>
            </a:prstGeom>
            <a:noFill/>
          </p:spPr>
          <p:txBody>
            <a:bodyPr wrap="square">
              <a:spAutoFit/>
            </a:bodyPr>
            <a:lstStyle/>
            <a:p>
              <a:pPr algn="ctr">
                <a:lnSpc>
                  <a:spcPct val="150000"/>
                </a:lnSpc>
              </a:pPr>
              <a:r>
                <a:rPr lang="ja-JP" altLang="en-US" sz="3600" b="1" dirty="0">
                  <a:latin typeface="游明朝 Demibold" panose="02020600000000000000" pitchFamily="18" charset="-128"/>
                  <a:ea typeface="游明朝 Demibold" panose="02020600000000000000" pitchFamily="18" charset="-128"/>
                </a:rPr>
                <a:t>テラヘルツ</a:t>
              </a:r>
              <a:endParaRPr lang="en-US" altLang="ja-JP" sz="3600" b="1" dirty="0">
                <a:latin typeface="游明朝 Demibold" panose="02020600000000000000" pitchFamily="18" charset="-128"/>
                <a:ea typeface="游明朝 Demibold" panose="02020600000000000000" pitchFamily="18" charset="-128"/>
              </a:endParaRPr>
            </a:p>
          </p:txBody>
        </p:sp>
        <p:sp>
          <p:nvSpPr>
            <p:cNvPr id="9" name="テキスト ボックス 8">
              <a:extLst>
                <a:ext uri="{FF2B5EF4-FFF2-40B4-BE49-F238E27FC236}">
                  <a16:creationId xmlns:a16="http://schemas.microsoft.com/office/drawing/2014/main" id="{875E7489-16B1-3A47-96A5-9BE8D06506EE}"/>
                </a:ext>
              </a:extLst>
            </p:cNvPr>
            <p:cNvSpPr txBox="1"/>
            <p:nvPr/>
          </p:nvSpPr>
          <p:spPr>
            <a:xfrm>
              <a:off x="4305856" y="770296"/>
              <a:ext cx="1178219" cy="848181"/>
            </a:xfrm>
            <a:prstGeom prst="rect">
              <a:avLst/>
            </a:prstGeom>
            <a:noFill/>
          </p:spPr>
          <p:txBody>
            <a:bodyPr wrap="square">
              <a:spAutoFit/>
            </a:bodyPr>
            <a:lstStyle/>
            <a:p>
              <a:pPr algn="ctr">
                <a:lnSpc>
                  <a:spcPct val="150000"/>
                </a:lnSpc>
              </a:pPr>
              <a:r>
                <a:rPr lang="ja-JP" altLang="en-US" sz="3600" b="1" dirty="0">
                  <a:latin typeface="游明朝 Demibold" panose="02020600000000000000" pitchFamily="18" charset="-128"/>
                  <a:ea typeface="游明朝 Demibold" panose="02020600000000000000" pitchFamily="18" charset="-128"/>
                </a:rPr>
                <a:t>人体</a:t>
              </a:r>
              <a:endParaRPr lang="en-US" altLang="ja-JP" sz="3600" b="1" dirty="0">
                <a:latin typeface="游明朝 Demibold" panose="02020600000000000000" pitchFamily="18" charset="-128"/>
                <a:ea typeface="游明朝 Demibold" panose="02020600000000000000" pitchFamily="18" charset="-128"/>
              </a:endParaRPr>
            </a:p>
          </p:txBody>
        </p:sp>
        <p:sp>
          <p:nvSpPr>
            <p:cNvPr id="10" name="テキスト ボックス 9">
              <a:extLst>
                <a:ext uri="{FF2B5EF4-FFF2-40B4-BE49-F238E27FC236}">
                  <a16:creationId xmlns:a16="http://schemas.microsoft.com/office/drawing/2014/main" id="{5051DDD0-7F9B-5291-40A9-FD2BE432D4DB}"/>
                </a:ext>
              </a:extLst>
            </p:cNvPr>
            <p:cNvSpPr txBox="1"/>
            <p:nvPr/>
          </p:nvSpPr>
          <p:spPr>
            <a:xfrm>
              <a:off x="1026362" y="1001413"/>
              <a:ext cx="1592190" cy="848181"/>
            </a:xfrm>
            <a:prstGeom prst="rect">
              <a:avLst/>
            </a:prstGeom>
            <a:noFill/>
          </p:spPr>
          <p:txBody>
            <a:bodyPr wrap="square">
              <a:spAutoFit/>
            </a:bodyPr>
            <a:lstStyle/>
            <a:p>
              <a:pPr algn="ctr">
                <a:lnSpc>
                  <a:spcPct val="150000"/>
                </a:lnSpc>
              </a:pPr>
              <a:r>
                <a:rPr lang="ja-JP" altLang="en-US" sz="3600" b="1" dirty="0">
                  <a:latin typeface="游明朝 Demibold" panose="02020600000000000000" pitchFamily="18" charset="-128"/>
                  <a:ea typeface="游明朝 Demibold" panose="02020600000000000000" pitchFamily="18" charset="-128"/>
                </a:rPr>
                <a:t>光波</a:t>
              </a:r>
              <a:endParaRPr lang="en-US" altLang="ja-JP" sz="3600" b="1" dirty="0">
                <a:latin typeface="游明朝 Demibold" panose="02020600000000000000" pitchFamily="18" charset="-128"/>
                <a:ea typeface="游明朝 Demibold" panose="02020600000000000000" pitchFamily="18" charset="-128"/>
              </a:endParaRPr>
            </a:p>
          </p:txBody>
        </p:sp>
        <p:sp>
          <p:nvSpPr>
            <p:cNvPr id="11" name="テキスト ボックス 10">
              <a:extLst>
                <a:ext uri="{FF2B5EF4-FFF2-40B4-BE49-F238E27FC236}">
                  <a16:creationId xmlns:a16="http://schemas.microsoft.com/office/drawing/2014/main" id="{BE214B8B-940A-DEAF-8A2B-56E8BA3170A0}"/>
                </a:ext>
              </a:extLst>
            </p:cNvPr>
            <p:cNvSpPr txBox="1"/>
            <p:nvPr/>
          </p:nvSpPr>
          <p:spPr>
            <a:xfrm>
              <a:off x="3809741" y="943396"/>
              <a:ext cx="942297" cy="596253"/>
            </a:xfrm>
            <a:prstGeom prst="rect">
              <a:avLst/>
            </a:prstGeom>
            <a:noFill/>
          </p:spPr>
          <p:txBody>
            <a:bodyPr wrap="square">
              <a:spAutoFit/>
            </a:bodyPr>
            <a:lstStyle/>
            <a:p>
              <a:pPr algn="ctr">
                <a:lnSpc>
                  <a:spcPct val="150000"/>
                </a:lnSpc>
              </a:pPr>
              <a:r>
                <a:rPr lang="en-US" altLang="ja-JP" sz="2400" b="1" dirty="0">
                  <a:latin typeface="游明朝 Demibold" panose="02020600000000000000" pitchFamily="18" charset="-128"/>
                  <a:ea typeface="游明朝 Demibold" panose="02020600000000000000" pitchFamily="18" charset="-128"/>
                </a:rPr>
                <a:t>×</a:t>
              </a:r>
            </a:p>
          </p:txBody>
        </p:sp>
        <p:sp>
          <p:nvSpPr>
            <p:cNvPr id="13" name="矢印: ストライプ 12">
              <a:extLst>
                <a:ext uri="{FF2B5EF4-FFF2-40B4-BE49-F238E27FC236}">
                  <a16:creationId xmlns:a16="http://schemas.microsoft.com/office/drawing/2014/main" id="{A13C06F9-D1BA-7CBD-1439-D074656C7BC0}"/>
                </a:ext>
              </a:extLst>
            </p:cNvPr>
            <p:cNvSpPr/>
            <p:nvPr/>
          </p:nvSpPr>
          <p:spPr>
            <a:xfrm>
              <a:off x="6483076" y="744560"/>
              <a:ext cx="494919" cy="990625"/>
            </a:xfrm>
            <a:prstGeom prst="stripedRightArrow">
              <a:avLst/>
            </a:prstGeom>
            <a:solidFill>
              <a:srgbClr val="C0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 name="グループ化 13">
              <a:extLst>
                <a:ext uri="{FF2B5EF4-FFF2-40B4-BE49-F238E27FC236}">
                  <a16:creationId xmlns:a16="http://schemas.microsoft.com/office/drawing/2014/main" id="{02661B11-E6DC-7605-1BC3-4257C3FB02F5}"/>
                </a:ext>
              </a:extLst>
            </p:cNvPr>
            <p:cNvGrpSpPr/>
            <p:nvPr/>
          </p:nvGrpSpPr>
          <p:grpSpPr>
            <a:xfrm>
              <a:off x="6862617" y="138655"/>
              <a:ext cx="2618780" cy="2202433"/>
              <a:chOff x="6840752" y="453219"/>
              <a:chExt cx="2618780" cy="2202433"/>
            </a:xfrm>
          </p:grpSpPr>
          <p:pic>
            <p:nvPicPr>
              <p:cNvPr id="15" name="図 14">
                <a:extLst>
                  <a:ext uri="{FF2B5EF4-FFF2-40B4-BE49-F238E27FC236}">
                    <a16:creationId xmlns:a16="http://schemas.microsoft.com/office/drawing/2014/main" id="{55D77531-B66D-B1C6-3F11-C85379803A9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84623" t="29412" r="446" b="62813"/>
              <a:stretch/>
            </p:blipFill>
            <p:spPr>
              <a:xfrm>
                <a:off x="6840752" y="453219"/>
                <a:ext cx="2618780" cy="2202433"/>
              </a:xfrm>
              <a:prstGeom prst="rect">
                <a:avLst/>
              </a:prstGeom>
            </p:spPr>
          </p:pic>
          <p:sp>
            <p:nvSpPr>
              <p:cNvPr id="16" name="テキスト ボックス 15">
                <a:extLst>
                  <a:ext uri="{FF2B5EF4-FFF2-40B4-BE49-F238E27FC236}">
                    <a16:creationId xmlns:a16="http://schemas.microsoft.com/office/drawing/2014/main" id="{10F27276-EB77-4279-84C7-9FA243965321}"/>
                  </a:ext>
                </a:extLst>
              </p:cNvPr>
              <p:cNvSpPr txBox="1"/>
              <p:nvPr/>
            </p:nvSpPr>
            <p:spPr>
              <a:xfrm>
                <a:off x="7384820" y="846550"/>
                <a:ext cx="1538587" cy="707886"/>
              </a:xfrm>
              <a:prstGeom prst="rect">
                <a:avLst/>
              </a:prstGeom>
              <a:noFill/>
            </p:spPr>
            <p:txBody>
              <a:bodyPr wrap="square">
                <a:spAutoFit/>
              </a:bodyPr>
              <a:lstStyle/>
              <a:p>
                <a:pPr algn="ctr"/>
                <a:r>
                  <a:rPr lang="ja-JP" altLang="en-US" sz="4000" b="1" dirty="0">
                    <a:latin typeface="游明朝 Demibold" panose="02020600000000000000" pitchFamily="18" charset="-128"/>
                    <a:ea typeface="游明朝 Demibold" panose="02020600000000000000" pitchFamily="18" charset="-128"/>
                  </a:rPr>
                  <a:t>効果</a:t>
                </a:r>
                <a:endParaRPr lang="en-US" altLang="ja-JP" sz="4000" b="1" dirty="0">
                  <a:latin typeface="游明朝 Demibold" panose="02020600000000000000" pitchFamily="18" charset="-128"/>
                  <a:ea typeface="游明朝 Demibold" panose="02020600000000000000" pitchFamily="18" charset="-128"/>
                </a:endParaRPr>
              </a:p>
            </p:txBody>
          </p:sp>
          <p:sp>
            <p:nvSpPr>
              <p:cNvPr id="17" name="テキスト ボックス 16">
                <a:extLst>
                  <a:ext uri="{FF2B5EF4-FFF2-40B4-BE49-F238E27FC236}">
                    <a16:creationId xmlns:a16="http://schemas.microsoft.com/office/drawing/2014/main" id="{7E4E307E-2F44-233D-7D86-949C6D511875}"/>
                  </a:ext>
                </a:extLst>
              </p:cNvPr>
              <p:cNvSpPr txBox="1"/>
              <p:nvPr/>
            </p:nvSpPr>
            <p:spPr>
              <a:xfrm>
                <a:off x="7220518" y="1429016"/>
                <a:ext cx="1867190" cy="707886"/>
              </a:xfrm>
              <a:prstGeom prst="rect">
                <a:avLst/>
              </a:prstGeom>
              <a:noFill/>
            </p:spPr>
            <p:txBody>
              <a:bodyPr wrap="square">
                <a:spAutoFit/>
              </a:bodyPr>
              <a:lstStyle/>
              <a:p>
                <a:pPr algn="ctr"/>
                <a:r>
                  <a:rPr lang="ja-JP" altLang="en-US" sz="4000" b="1" dirty="0">
                    <a:latin typeface="游明朝 Demibold" panose="02020600000000000000" pitchFamily="18" charset="-128"/>
                    <a:ea typeface="游明朝 Demibold" panose="02020600000000000000" pitchFamily="18" charset="-128"/>
                  </a:rPr>
                  <a:t>最大化</a:t>
                </a:r>
                <a:endParaRPr lang="en-US" altLang="ja-JP" sz="4000" b="1" dirty="0">
                  <a:latin typeface="游明朝 Demibold" panose="02020600000000000000" pitchFamily="18" charset="-128"/>
                  <a:ea typeface="游明朝 Demibold" panose="02020600000000000000" pitchFamily="18" charset="-128"/>
                </a:endParaRPr>
              </a:p>
            </p:txBody>
          </p:sp>
        </p:grpSp>
        <p:sp>
          <p:nvSpPr>
            <p:cNvPr id="18" name="テキスト ボックス 17">
              <a:extLst>
                <a:ext uri="{FF2B5EF4-FFF2-40B4-BE49-F238E27FC236}">
                  <a16:creationId xmlns:a16="http://schemas.microsoft.com/office/drawing/2014/main" id="{25481E1F-065E-EEBC-A606-C53B3AE40AAB}"/>
                </a:ext>
              </a:extLst>
            </p:cNvPr>
            <p:cNvSpPr txBox="1"/>
            <p:nvPr/>
          </p:nvSpPr>
          <p:spPr>
            <a:xfrm>
              <a:off x="610553" y="2436761"/>
              <a:ext cx="8684894" cy="3847207"/>
            </a:xfrm>
            <a:prstGeom prst="rect">
              <a:avLst/>
            </a:prstGeom>
            <a:noFill/>
          </p:spPr>
          <p:txBody>
            <a:bodyPr wrap="square" rtlCol="0">
              <a:spAutoFit/>
            </a:bodyPr>
            <a:lstStyle/>
            <a:p>
              <a:r>
                <a:rPr kumimoji="1" lang="ja-JP" altLang="en-US" sz="2400" dirty="0">
                  <a:solidFill>
                    <a:schemeClr val="tx1">
                      <a:lumMod val="75000"/>
                      <a:lumOff val="25000"/>
                    </a:schemeClr>
                  </a:solidFill>
                  <a:latin typeface="游明朝 Demibold" panose="02020600000000000000" pitchFamily="18" charset="-128"/>
                  <a:ea typeface="游明朝 Demibold" panose="02020600000000000000" pitchFamily="18" charset="-128"/>
                </a:rPr>
                <a:t>◆テラヘルツ波の人体への効果</a:t>
              </a:r>
            </a:p>
            <a:p>
              <a:br>
                <a:rPr kumimoji="1" lang="ja-JP" altLang="en-US" sz="1000" dirty="0">
                  <a:solidFill>
                    <a:schemeClr val="tx1">
                      <a:lumMod val="75000"/>
                      <a:lumOff val="25000"/>
                    </a:schemeClr>
                  </a:solidFill>
                  <a:latin typeface="游明朝 Demibold" panose="02020600000000000000" pitchFamily="18" charset="-128"/>
                  <a:ea typeface="游明朝 Demibold" panose="02020600000000000000" pitchFamily="18" charset="-128"/>
                </a:rPr>
              </a:br>
              <a: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t>転写体から発振されるテラヘルツ波の共鳴効果で、液体や細胞の結晶水を活性化し、冬は遠赤外線領域のテラヘルツ波で身体の芯から暖まり、夏は汗や水分の常温蒸散を活発にし、気化熱を奪うことにより皮膚温度を下げる効果があります。</a:t>
              </a:r>
              <a:b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br>
              <a:br>
                <a:rPr kumimoji="1" lang="ja-JP" altLang="en-US" sz="1000" dirty="0">
                  <a:solidFill>
                    <a:schemeClr val="tx1">
                      <a:lumMod val="75000"/>
                      <a:lumOff val="25000"/>
                    </a:schemeClr>
                  </a:solidFill>
                  <a:latin typeface="游明朝 Demibold" panose="02020600000000000000" pitchFamily="18" charset="-128"/>
                  <a:ea typeface="游明朝 Demibold" panose="02020600000000000000" pitchFamily="18" charset="-128"/>
                </a:rPr>
              </a:br>
              <a: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t>また、体内に浸透した場合は</a:t>
              </a:r>
              <a:r>
                <a:rPr kumimoji="1"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t>共鳴作用</a:t>
              </a:r>
              <a:r>
                <a:rPr kumimoji="1"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t>により体を活性化させることが解ってきました。</a:t>
              </a:r>
              <a:b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br>
              <a:br>
                <a:rPr kumimoji="1" lang="ja-JP" altLang="en-US" sz="1000" dirty="0">
                  <a:solidFill>
                    <a:schemeClr val="tx1">
                      <a:lumMod val="75000"/>
                      <a:lumOff val="25000"/>
                    </a:schemeClr>
                  </a:solidFill>
                  <a:latin typeface="游明朝 Demibold" panose="02020600000000000000" pitchFamily="18" charset="-128"/>
                  <a:ea typeface="游明朝 Demibold" panose="02020600000000000000" pitchFamily="18" charset="-128"/>
                </a:rPr>
              </a:br>
              <a: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t>なかでもテラヘルツ波は、遠赤外線とサブミリ波の中間に広がり両方の良い点を併せ持っているため体内の深部に届き、その</a:t>
              </a:r>
              <a:r>
                <a:rPr kumimoji="1"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t>共振作用効果</a:t>
              </a:r>
              <a:r>
                <a:rPr kumimoji="1"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t>により身体活動を潜在的なレベルに近づけると言われております。</a:t>
              </a:r>
              <a:b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br>
              <a:br>
                <a:rPr kumimoji="1" lang="ja-JP" altLang="en-US" sz="1000" dirty="0">
                  <a:solidFill>
                    <a:schemeClr val="tx1">
                      <a:lumMod val="75000"/>
                      <a:lumOff val="25000"/>
                    </a:schemeClr>
                  </a:solidFill>
                  <a:latin typeface="游明朝 Demibold" panose="02020600000000000000" pitchFamily="18" charset="-128"/>
                  <a:ea typeface="游明朝 Demibold" panose="02020600000000000000" pitchFamily="18" charset="-128"/>
                </a:rPr>
              </a:br>
              <a: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t>テラヘルツ波は人体の生体波動（細胞振動）領域のため</a:t>
              </a:r>
              <a:r>
                <a:rPr kumimoji="1"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t>共振作用</a:t>
              </a:r>
              <a:r>
                <a:rPr kumimoji="1"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dirty="0">
                  <a:solidFill>
                    <a:schemeClr val="tx1">
                      <a:lumMod val="75000"/>
                      <a:lumOff val="25000"/>
                    </a:schemeClr>
                  </a:solidFill>
                  <a:latin typeface="游明朝 Demibold" panose="02020600000000000000" pitchFamily="18" charset="-128"/>
                  <a:ea typeface="游明朝 Demibold" panose="02020600000000000000" pitchFamily="18" charset="-128"/>
                </a:rPr>
                <a:t>により身体のバランスを整えると言われております。</a:t>
              </a:r>
            </a:p>
          </p:txBody>
        </p:sp>
        <p:pic>
          <p:nvPicPr>
            <p:cNvPr id="9218" name="Picture 2">
              <a:extLst>
                <a:ext uri="{FF2B5EF4-FFF2-40B4-BE49-F238E27FC236}">
                  <a16:creationId xmlns:a16="http://schemas.microsoft.com/office/drawing/2014/main" id="{3E9D28B2-220F-15BF-C64C-5E07646B08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5526"/>
            <a:stretch/>
          </p:blipFill>
          <p:spPr bwMode="auto">
            <a:xfrm>
              <a:off x="5444974" y="574032"/>
              <a:ext cx="637301" cy="1296264"/>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a:extLst>
                <a:ext uri="{FF2B5EF4-FFF2-40B4-BE49-F238E27FC236}">
                  <a16:creationId xmlns:a16="http://schemas.microsoft.com/office/drawing/2014/main" id="{81D31934-C8CD-B381-A5A0-A28C8724F3A0}"/>
                </a:ext>
              </a:extLst>
            </p:cNvPr>
            <p:cNvPicPr>
              <a:picLocks noChangeAspect="1"/>
            </p:cNvPicPr>
            <p:nvPr/>
          </p:nvPicPr>
          <p:blipFill>
            <a:blip r:embed="rId5"/>
            <a:srcRect l="43708" b="4149"/>
            <a:stretch/>
          </p:blipFill>
          <p:spPr>
            <a:xfrm>
              <a:off x="3114667" y="815780"/>
              <a:ext cx="884068" cy="848181"/>
            </a:xfrm>
            <a:prstGeom prst="rect">
              <a:avLst/>
            </a:prstGeom>
          </p:spPr>
        </p:pic>
      </p:grpSp>
    </p:spTree>
    <p:extLst>
      <p:ext uri="{BB962C8B-B14F-4D97-AF65-F5344CB8AC3E}">
        <p14:creationId xmlns:p14="http://schemas.microsoft.com/office/powerpoint/2010/main" val="129811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93B8C2E5-345D-54D3-222D-F2086C040790}"/>
              </a:ext>
            </a:extLst>
          </p:cNvPr>
          <p:cNvGrpSpPr/>
          <p:nvPr/>
        </p:nvGrpSpPr>
        <p:grpSpPr>
          <a:xfrm>
            <a:off x="529426" y="806503"/>
            <a:ext cx="9225986" cy="5496768"/>
            <a:chOff x="529426" y="806503"/>
            <a:chExt cx="9225986" cy="5496768"/>
          </a:xfrm>
        </p:grpSpPr>
        <p:pic>
          <p:nvPicPr>
            <p:cNvPr id="7" name="図 6">
              <a:extLst>
                <a:ext uri="{FF2B5EF4-FFF2-40B4-BE49-F238E27FC236}">
                  <a16:creationId xmlns:a16="http://schemas.microsoft.com/office/drawing/2014/main" id="{24651876-6B59-DEAD-4220-0DD926E0ACC7}"/>
                </a:ext>
              </a:extLst>
            </p:cNvPr>
            <p:cNvPicPr>
              <a:picLocks noChangeAspect="1"/>
            </p:cNvPicPr>
            <p:nvPr/>
          </p:nvPicPr>
          <p:blipFill>
            <a:blip r:embed="rId3">
              <a:extLst>
                <a:ext uri="{28A0092B-C50C-407E-A947-70E740481C1C}">
                  <a14:useLocalDpi xmlns:a14="http://schemas.microsoft.com/office/drawing/2010/main" val="0"/>
                </a:ext>
              </a:extLst>
            </a:blip>
            <a:srcRect l="81035" t="57798" r="3568" b="31889"/>
            <a:stretch/>
          </p:blipFill>
          <p:spPr>
            <a:xfrm rot="21145136">
              <a:off x="1778248" y="806503"/>
              <a:ext cx="7977164" cy="2105491"/>
            </a:xfrm>
            <a:prstGeom prst="rect">
              <a:avLst/>
            </a:prstGeom>
          </p:spPr>
        </p:pic>
        <p:sp>
          <p:nvSpPr>
            <p:cNvPr id="6" name="テキスト ボックス 5">
              <a:extLst>
                <a:ext uri="{FF2B5EF4-FFF2-40B4-BE49-F238E27FC236}">
                  <a16:creationId xmlns:a16="http://schemas.microsoft.com/office/drawing/2014/main" id="{302E8BE2-B44A-0D1F-2299-F132B1FA15CE}"/>
                </a:ext>
              </a:extLst>
            </p:cNvPr>
            <p:cNvSpPr txBox="1"/>
            <p:nvPr/>
          </p:nvSpPr>
          <p:spPr>
            <a:xfrm>
              <a:off x="1048671" y="3250651"/>
              <a:ext cx="7555564" cy="2554545"/>
            </a:xfrm>
            <a:prstGeom prst="rect">
              <a:avLst/>
            </a:prstGeom>
            <a:noFill/>
          </p:spPr>
          <p:txBody>
            <a:bodyPr wrap="square">
              <a:spAutoFit/>
            </a:bodyPr>
            <a:lstStyle/>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リピートしない単品物販は店舗では敬遠されがちです。</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しかし、なぜテラヘルツフェイスブラシをリリースするのか？</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1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それはサロンへのリピートを促すためです。</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単品物販商品を継続購入することはなかなかありません。</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1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しかし、リピートして使っていただくことができます。</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そうすることで、サロンのことを思い出す機会を作り、</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また次の商品やサービスに繋げていくことができます。</a:t>
              </a:r>
              <a:endParaRPr lang="ja-JP" altLang="en-US" sz="16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pic>
          <p:nvPicPr>
            <p:cNvPr id="5" name="図 4">
              <a:extLst>
                <a:ext uri="{FF2B5EF4-FFF2-40B4-BE49-F238E27FC236}">
                  <a16:creationId xmlns:a16="http://schemas.microsoft.com/office/drawing/2014/main" id="{015E26D4-69A5-A7B2-9536-BA19607C4150}"/>
                </a:ext>
              </a:extLst>
            </p:cNvPr>
            <p:cNvPicPr>
              <a:picLocks noChangeAspect="1"/>
            </p:cNvPicPr>
            <p:nvPr/>
          </p:nvPicPr>
          <p:blipFill>
            <a:blip r:embed="rId4">
              <a:extLst>
                <a:ext uri="{28A0092B-C50C-407E-A947-70E740481C1C}">
                  <a14:useLocalDpi xmlns:a14="http://schemas.microsoft.com/office/drawing/2010/main" val="0"/>
                </a:ext>
              </a:extLst>
            </a:blip>
            <a:srcRect l="75755" t="59808" r="18834" b="34428"/>
            <a:stretch/>
          </p:blipFill>
          <p:spPr>
            <a:xfrm rot="21145136">
              <a:off x="529426" y="1897663"/>
              <a:ext cx="1402188" cy="1007172"/>
            </a:xfrm>
            <a:prstGeom prst="rect">
              <a:avLst/>
            </a:prstGeom>
          </p:spPr>
        </p:pic>
        <p:sp>
          <p:nvSpPr>
            <p:cNvPr id="8" name="正方形/長方形 7">
              <a:extLst>
                <a:ext uri="{FF2B5EF4-FFF2-40B4-BE49-F238E27FC236}">
                  <a16:creationId xmlns:a16="http://schemas.microsoft.com/office/drawing/2014/main" id="{6FA7C6E6-FBDA-D0AD-0AF4-2A41BC6F544E}"/>
                </a:ext>
              </a:extLst>
            </p:cNvPr>
            <p:cNvSpPr/>
            <p:nvPr/>
          </p:nvSpPr>
          <p:spPr>
            <a:xfrm rot="21097635">
              <a:off x="2958138" y="1448696"/>
              <a:ext cx="6083515" cy="5990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865F8E8-714C-F24E-48B6-6159B59DF966}"/>
                </a:ext>
              </a:extLst>
            </p:cNvPr>
            <p:cNvSpPr txBox="1"/>
            <p:nvPr/>
          </p:nvSpPr>
          <p:spPr>
            <a:xfrm rot="21225637">
              <a:off x="1934496" y="1193150"/>
              <a:ext cx="7469352" cy="1200329"/>
            </a:xfrm>
            <a:prstGeom prst="rect">
              <a:avLst/>
            </a:prstGeom>
            <a:noFill/>
          </p:spPr>
          <p:txBody>
            <a:bodyPr wrap="square">
              <a:spAutoFit/>
            </a:bodyPr>
            <a:lstStyle/>
            <a:p>
              <a:r>
                <a:rPr lang="ja-JP" altLang="en-US" sz="3200" b="1" spc="-300" dirty="0">
                  <a:latin typeface="游明朝 Demibold" panose="02020600000000000000" pitchFamily="18" charset="-128"/>
                  <a:ea typeface="游明朝 Demibold" panose="02020600000000000000" pitchFamily="18" charset="-128"/>
                </a:rPr>
                <a:t>リ</a:t>
              </a:r>
              <a:r>
                <a:rPr lang="ja-JP" altLang="en-US" sz="3600" b="1" spc="-300" dirty="0">
                  <a:latin typeface="游明朝 Demibold" panose="02020600000000000000" pitchFamily="18" charset="-128"/>
                  <a:ea typeface="游明朝 Demibold" panose="02020600000000000000" pitchFamily="18" charset="-128"/>
                </a:rPr>
                <a:t>ピー</a:t>
              </a:r>
              <a:r>
                <a:rPr lang="ja-JP" altLang="en-US" sz="4000" b="1" spc="-300" dirty="0">
                  <a:latin typeface="游明朝 Demibold" panose="02020600000000000000" pitchFamily="18" charset="-128"/>
                  <a:ea typeface="游明朝 Demibold" panose="02020600000000000000" pitchFamily="18" charset="-128"/>
                </a:rPr>
                <a:t>ト</a:t>
              </a:r>
              <a:r>
                <a:rPr lang="ja-JP" altLang="en-US" sz="4000" b="1" dirty="0">
                  <a:latin typeface="游明朝 Demibold" panose="02020600000000000000" pitchFamily="18" charset="-128"/>
                  <a:ea typeface="游明朝 Demibold" panose="02020600000000000000" pitchFamily="18" charset="-128"/>
                </a:rPr>
                <a:t>し</a:t>
              </a:r>
              <a:r>
                <a:rPr lang="ja-JP" altLang="en-US" sz="4400" b="1" dirty="0">
                  <a:latin typeface="游明朝 Demibold" panose="02020600000000000000" pitchFamily="18" charset="-128"/>
                  <a:ea typeface="游明朝 Demibold" panose="02020600000000000000" pitchFamily="18" charset="-128"/>
                </a:rPr>
                <a:t>な</a:t>
              </a:r>
              <a:r>
                <a:rPr lang="ja-JP" altLang="en-US" sz="4800" b="1" dirty="0">
                  <a:latin typeface="游明朝 Demibold" panose="02020600000000000000" pitchFamily="18" charset="-128"/>
                  <a:ea typeface="游明朝 Demibold" panose="02020600000000000000" pitchFamily="18" charset="-128"/>
                </a:rPr>
                <a:t>い理</a:t>
              </a:r>
              <a:r>
                <a:rPr lang="ja-JP" altLang="en-US" sz="6000" b="1" dirty="0">
                  <a:latin typeface="游明朝 Demibold" panose="02020600000000000000" pitchFamily="18" charset="-128"/>
                  <a:ea typeface="游明朝 Demibold" panose="02020600000000000000" pitchFamily="18" charset="-128"/>
                </a:rPr>
                <a:t>由を消</a:t>
              </a:r>
              <a:r>
                <a:rPr lang="ja-JP" altLang="en-US" sz="7200" b="1" dirty="0">
                  <a:latin typeface="游明朝 Demibold" panose="02020600000000000000" pitchFamily="18" charset="-128"/>
                  <a:ea typeface="游明朝 Demibold" panose="02020600000000000000" pitchFamily="18" charset="-128"/>
                </a:rPr>
                <a:t>す</a:t>
              </a:r>
              <a:r>
                <a:rPr lang="ja-JP" altLang="en-US" sz="6600" b="1" dirty="0">
                  <a:latin typeface="游明朝 Demibold" panose="02020600000000000000" pitchFamily="18" charset="-128"/>
                  <a:ea typeface="游明朝 Demibold" panose="02020600000000000000" pitchFamily="18" charset="-128"/>
                </a:rPr>
                <a:t>。</a:t>
              </a:r>
              <a:endParaRPr lang="en-US" altLang="ja-JP" sz="3600" b="1" dirty="0">
                <a:latin typeface="游明朝 Demibold" panose="02020600000000000000" pitchFamily="18" charset="-128"/>
                <a:ea typeface="游明朝 Demibold" panose="02020600000000000000" pitchFamily="18" charset="-128"/>
              </a:endParaRPr>
            </a:p>
          </p:txBody>
        </p:sp>
        <p:pic>
          <p:nvPicPr>
            <p:cNvPr id="10" name="図 9">
              <a:extLst>
                <a:ext uri="{FF2B5EF4-FFF2-40B4-BE49-F238E27FC236}">
                  <a16:creationId xmlns:a16="http://schemas.microsoft.com/office/drawing/2014/main" id="{7FFA23F8-F855-9166-9828-BA003FB00C1E}"/>
                </a:ext>
              </a:extLst>
            </p:cNvPr>
            <p:cNvPicPr>
              <a:picLocks noChangeAspect="1"/>
            </p:cNvPicPr>
            <p:nvPr/>
          </p:nvPicPr>
          <p:blipFill>
            <a:blip r:embed="rId5">
              <a:extLst>
                <a:ext uri="{28A0092B-C50C-407E-A947-70E740481C1C}">
                  <a14:useLocalDpi xmlns:a14="http://schemas.microsoft.com/office/drawing/2010/main" val="0"/>
                </a:ext>
              </a:extLst>
            </a:blip>
            <a:srcRect l="33441" t="22170" r="28537" b="16983"/>
            <a:stretch/>
          </p:blipFill>
          <p:spPr>
            <a:xfrm rot="803373">
              <a:off x="7918436" y="4108315"/>
              <a:ext cx="1371600" cy="2194956"/>
            </a:xfrm>
            <a:prstGeom prst="rect">
              <a:avLst/>
            </a:prstGeom>
          </p:spPr>
        </p:pic>
      </p:grpSp>
    </p:spTree>
    <p:extLst>
      <p:ext uri="{BB962C8B-B14F-4D97-AF65-F5344CB8AC3E}">
        <p14:creationId xmlns:p14="http://schemas.microsoft.com/office/powerpoint/2010/main" val="3172258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96FBB30F-C21C-038C-2743-4924A676D011}"/>
              </a:ext>
            </a:extLst>
          </p:cNvPr>
          <p:cNvGrpSpPr/>
          <p:nvPr/>
        </p:nvGrpSpPr>
        <p:grpSpPr>
          <a:xfrm>
            <a:off x="1" y="0"/>
            <a:ext cx="9906001" cy="6857998"/>
            <a:chOff x="1" y="0"/>
            <a:chExt cx="9906001" cy="6857998"/>
          </a:xfrm>
        </p:grpSpPr>
        <p:sp>
          <p:nvSpPr>
            <p:cNvPr id="3" name="二等辺三角形 2">
              <a:extLst>
                <a:ext uri="{FF2B5EF4-FFF2-40B4-BE49-F238E27FC236}">
                  <a16:creationId xmlns:a16="http://schemas.microsoft.com/office/drawing/2014/main" id="{7EF0728B-4B9D-D430-9157-1D06F568B9F4}"/>
                </a:ext>
              </a:extLst>
            </p:cNvPr>
            <p:cNvSpPr/>
            <p:nvPr/>
          </p:nvSpPr>
          <p:spPr>
            <a:xfrm rot="16200000">
              <a:off x="1524003" y="-1524001"/>
              <a:ext cx="6857998" cy="9906000"/>
            </a:xfrm>
            <a:prstGeom prst="triangle">
              <a:avLst>
                <a:gd name="adj" fmla="val 0"/>
              </a:avLst>
            </a:prstGeom>
            <a:solidFill>
              <a:srgbClr val="D6E6E4"/>
            </a:solidFill>
            <a:ln w="76200">
              <a:solidFill>
                <a:srgbClr val="D6E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2CEB425-8FFD-D339-83BB-049A12B784DF}"/>
                </a:ext>
              </a:extLst>
            </p:cNvPr>
            <p:cNvSpPr txBox="1"/>
            <p:nvPr/>
          </p:nvSpPr>
          <p:spPr>
            <a:xfrm>
              <a:off x="501227" y="1859933"/>
              <a:ext cx="8963279" cy="3016210"/>
            </a:xfrm>
            <a:prstGeom prst="rect">
              <a:avLst/>
            </a:prstGeom>
            <a:noFill/>
          </p:spPr>
          <p:txBody>
            <a:bodyPr wrap="square">
              <a:spAutoFit/>
            </a:bodyPr>
            <a:lstStyle/>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基礎化粧品のような消耗品物販は</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長期的に継続購入が期待できる利益商品です。</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1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課題は今使っている商品から乗り換えていただけるようにプレゼンすること。</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そして、リピートして購入していただくこと。</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さらに、浮気しないように気配りすること。</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1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しかし、サロンの化粧品継続購入率は</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なかなか高くなっていないケースが多くありませんか？</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1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そして、何より初回購入がされにくい。</a:t>
              </a:r>
              <a:endParaRPr lang="en-US" altLang="ja-JP" sz="16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7" name="正方形/長方形 6">
              <a:extLst>
                <a:ext uri="{FF2B5EF4-FFF2-40B4-BE49-F238E27FC236}">
                  <a16:creationId xmlns:a16="http://schemas.microsoft.com/office/drawing/2014/main" id="{C6D26075-5F28-206B-E772-5DFF1AEC8843}"/>
                </a:ext>
              </a:extLst>
            </p:cNvPr>
            <p:cNvSpPr/>
            <p:nvPr/>
          </p:nvSpPr>
          <p:spPr>
            <a:xfrm>
              <a:off x="1"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02E8BE2-B44A-0D1F-2299-F132B1FA15CE}"/>
                </a:ext>
              </a:extLst>
            </p:cNvPr>
            <p:cNvSpPr txBox="1"/>
            <p:nvPr/>
          </p:nvSpPr>
          <p:spPr>
            <a:xfrm>
              <a:off x="265612" y="546039"/>
              <a:ext cx="9392194" cy="646331"/>
            </a:xfrm>
            <a:prstGeom prst="rect">
              <a:avLst/>
            </a:prstGeom>
            <a:noFill/>
          </p:spPr>
          <p:txBody>
            <a:bodyPr wrap="square">
              <a:spAutoFit/>
            </a:bodyPr>
            <a:lstStyle/>
            <a:p>
              <a:pPr algn="ctr"/>
              <a:r>
                <a:rPr lang="ja-JP" altLang="en-US" sz="3600" b="1" dirty="0">
                  <a:solidFill>
                    <a:schemeClr val="bg1"/>
                  </a:solidFill>
                  <a:latin typeface="游明朝 Demibold" panose="02020600000000000000" pitchFamily="18" charset="-128"/>
                  <a:ea typeface="游明朝 Demibold" panose="02020600000000000000" pitchFamily="18" charset="-128"/>
                </a:rPr>
                <a:t>消耗品リピート物販 </a:t>
              </a:r>
              <a:r>
                <a:rPr lang="en-US" altLang="ja-JP" sz="2400" b="1" dirty="0">
                  <a:solidFill>
                    <a:schemeClr val="bg1"/>
                  </a:solidFill>
                  <a:latin typeface="游明朝 Demibold" panose="02020600000000000000" pitchFamily="18" charset="-128"/>
                  <a:ea typeface="游明朝 Demibold" panose="02020600000000000000" pitchFamily="18" charset="-128"/>
                </a:rPr>
                <a:t>VS</a:t>
              </a:r>
              <a:r>
                <a:rPr lang="ja-JP" altLang="en-US" sz="3200" b="1" dirty="0">
                  <a:solidFill>
                    <a:schemeClr val="bg1"/>
                  </a:solidFill>
                  <a:latin typeface="游明朝 Demibold" panose="02020600000000000000" pitchFamily="18" charset="-128"/>
                  <a:ea typeface="游明朝 Demibold" panose="02020600000000000000" pitchFamily="18" charset="-128"/>
                </a:rPr>
                <a:t> </a:t>
              </a:r>
              <a:r>
                <a:rPr lang="ja-JP" altLang="en-US" sz="3600" b="1" dirty="0">
                  <a:solidFill>
                    <a:schemeClr val="bg1"/>
                  </a:solidFill>
                  <a:latin typeface="游明朝 Demibold" panose="02020600000000000000" pitchFamily="18" charset="-128"/>
                  <a:ea typeface="游明朝 Demibold" panose="02020600000000000000" pitchFamily="18" charset="-128"/>
                </a:rPr>
                <a:t>単品非リピート物販</a:t>
              </a:r>
              <a:endParaRPr lang="en-US" altLang="ja-JP" sz="3200" b="1" dirty="0">
                <a:solidFill>
                  <a:schemeClr val="bg1"/>
                </a:solidFill>
                <a:latin typeface="游明朝 Demibold" panose="02020600000000000000" pitchFamily="18" charset="-128"/>
                <a:ea typeface="游明朝 Demibold" panose="02020600000000000000" pitchFamily="18" charset="-128"/>
              </a:endParaRPr>
            </a:p>
          </p:txBody>
        </p:sp>
        <p:pic>
          <p:nvPicPr>
            <p:cNvPr id="5" name="図 4">
              <a:extLst>
                <a:ext uri="{FF2B5EF4-FFF2-40B4-BE49-F238E27FC236}">
                  <a16:creationId xmlns:a16="http://schemas.microsoft.com/office/drawing/2014/main" id="{ABBDD95C-F95A-64A2-8201-4619FF3A7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227" y="4437281"/>
              <a:ext cx="3515037" cy="2262338"/>
            </a:xfrm>
            <a:prstGeom prst="rect">
              <a:avLst/>
            </a:prstGeom>
          </p:spPr>
        </p:pic>
      </p:grpSp>
    </p:spTree>
    <p:extLst>
      <p:ext uri="{BB962C8B-B14F-4D97-AF65-F5344CB8AC3E}">
        <p14:creationId xmlns:p14="http://schemas.microsoft.com/office/powerpoint/2010/main" val="1950703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24E91730-3AD8-BAB6-F28D-8CBAA69B0548}"/>
              </a:ext>
            </a:extLst>
          </p:cNvPr>
          <p:cNvGrpSpPr/>
          <p:nvPr/>
        </p:nvGrpSpPr>
        <p:grpSpPr>
          <a:xfrm>
            <a:off x="1" y="0"/>
            <a:ext cx="9906000" cy="6928632"/>
            <a:chOff x="1" y="0"/>
            <a:chExt cx="9906000" cy="6928632"/>
          </a:xfrm>
        </p:grpSpPr>
        <p:sp>
          <p:nvSpPr>
            <p:cNvPr id="2" name="二等辺三角形 1">
              <a:extLst>
                <a:ext uri="{FF2B5EF4-FFF2-40B4-BE49-F238E27FC236}">
                  <a16:creationId xmlns:a16="http://schemas.microsoft.com/office/drawing/2014/main" id="{7F09895B-B5A9-4013-E03A-FC2ECAFBE8A4}"/>
                </a:ext>
              </a:extLst>
            </p:cNvPr>
            <p:cNvSpPr/>
            <p:nvPr/>
          </p:nvSpPr>
          <p:spPr>
            <a:xfrm rot="16200000">
              <a:off x="1524002" y="-1524001"/>
              <a:ext cx="6857998" cy="9905999"/>
            </a:xfrm>
            <a:prstGeom prst="triangle">
              <a:avLst>
                <a:gd name="adj" fmla="val 0"/>
              </a:avLst>
            </a:prstGeom>
            <a:solidFill>
              <a:srgbClr val="D6E6E4"/>
            </a:solidFill>
            <a:ln w="76200">
              <a:solidFill>
                <a:srgbClr val="D6E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302E8BE2-B44A-0D1F-2299-F132B1FA15CE}"/>
                </a:ext>
              </a:extLst>
            </p:cNvPr>
            <p:cNvSpPr txBox="1"/>
            <p:nvPr/>
          </p:nvSpPr>
          <p:spPr>
            <a:xfrm>
              <a:off x="565714" y="2030242"/>
              <a:ext cx="8275634" cy="3477875"/>
            </a:xfrm>
            <a:prstGeom prst="rect">
              <a:avLst/>
            </a:prstGeom>
            <a:noFill/>
          </p:spPr>
          <p:txBody>
            <a:bodyPr wrap="square">
              <a:spAutoFit/>
            </a:bodyPr>
            <a:lstStyle/>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セルブラッシュのような単品物販は</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長期的に継続購入は全くといって期待できない商品です。</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かなりの確率で</a:t>
              </a:r>
              <a:r>
                <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rPr>
                <a:t>1</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回買ったら終わり、もしくは耐用年数が</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長く買い替えは別のものを使ってみたくなります。</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すなわち、利益商品ではありません。</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しかし、何度も繰り返し使える商品であるため、</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商品を気に入れば繰り返し使っていただける。</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そして、ずっと使っているとサロンの他の商品の</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購入率が高くなります。</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pic>
          <p:nvPicPr>
            <p:cNvPr id="5" name="図 4">
              <a:extLst>
                <a:ext uri="{FF2B5EF4-FFF2-40B4-BE49-F238E27FC236}">
                  <a16:creationId xmlns:a16="http://schemas.microsoft.com/office/drawing/2014/main" id="{73C41F73-9A5F-6764-42F6-ABAEC23B8867}"/>
                </a:ext>
              </a:extLst>
            </p:cNvPr>
            <p:cNvPicPr>
              <a:picLocks noChangeAspect="1"/>
            </p:cNvPicPr>
            <p:nvPr/>
          </p:nvPicPr>
          <p:blipFill>
            <a:blip r:embed="rId3">
              <a:extLst>
                <a:ext uri="{28A0092B-C50C-407E-A947-70E740481C1C}">
                  <a14:useLocalDpi xmlns:a14="http://schemas.microsoft.com/office/drawing/2010/main" val="0"/>
                </a:ext>
              </a:extLst>
            </a:blip>
            <a:srcRect r="52467"/>
            <a:stretch/>
          </p:blipFill>
          <p:spPr>
            <a:xfrm>
              <a:off x="7079204" y="2388895"/>
              <a:ext cx="2723764" cy="4539737"/>
            </a:xfrm>
            <a:prstGeom prst="rect">
              <a:avLst/>
            </a:prstGeom>
          </p:spPr>
        </p:pic>
        <p:sp>
          <p:nvSpPr>
            <p:cNvPr id="7" name="正方形/長方形 6">
              <a:extLst>
                <a:ext uri="{FF2B5EF4-FFF2-40B4-BE49-F238E27FC236}">
                  <a16:creationId xmlns:a16="http://schemas.microsoft.com/office/drawing/2014/main" id="{B4CC90AE-C27F-1883-ADCC-587916849944}"/>
                </a:ext>
              </a:extLst>
            </p:cNvPr>
            <p:cNvSpPr/>
            <p:nvPr/>
          </p:nvSpPr>
          <p:spPr>
            <a:xfrm>
              <a:off x="1"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8343AC1-E5D4-DC95-A847-9E35943621CE}"/>
                </a:ext>
              </a:extLst>
            </p:cNvPr>
            <p:cNvSpPr txBox="1"/>
            <p:nvPr/>
          </p:nvSpPr>
          <p:spPr>
            <a:xfrm>
              <a:off x="265612" y="546039"/>
              <a:ext cx="9392194" cy="646331"/>
            </a:xfrm>
            <a:prstGeom prst="rect">
              <a:avLst/>
            </a:prstGeom>
            <a:noFill/>
          </p:spPr>
          <p:txBody>
            <a:bodyPr wrap="square">
              <a:spAutoFit/>
            </a:bodyPr>
            <a:lstStyle/>
            <a:p>
              <a:pPr algn="ctr"/>
              <a:r>
                <a:rPr lang="ja-JP" altLang="en-US" sz="3600" b="1" dirty="0">
                  <a:solidFill>
                    <a:schemeClr val="bg1"/>
                  </a:solidFill>
                  <a:latin typeface="游明朝 Demibold" panose="02020600000000000000" pitchFamily="18" charset="-128"/>
                  <a:ea typeface="游明朝 Demibold" panose="02020600000000000000" pitchFamily="18" charset="-128"/>
                </a:rPr>
                <a:t>消耗品リピート物販 </a:t>
              </a:r>
              <a:r>
                <a:rPr lang="en-US" altLang="ja-JP" sz="2400" b="1" dirty="0">
                  <a:solidFill>
                    <a:schemeClr val="bg1"/>
                  </a:solidFill>
                  <a:latin typeface="游明朝 Demibold" panose="02020600000000000000" pitchFamily="18" charset="-128"/>
                  <a:ea typeface="游明朝 Demibold" panose="02020600000000000000" pitchFamily="18" charset="-128"/>
                </a:rPr>
                <a:t>VS</a:t>
              </a:r>
              <a:r>
                <a:rPr lang="ja-JP" altLang="en-US" sz="3200" b="1" dirty="0">
                  <a:solidFill>
                    <a:schemeClr val="bg1"/>
                  </a:solidFill>
                  <a:latin typeface="游明朝 Demibold" panose="02020600000000000000" pitchFamily="18" charset="-128"/>
                  <a:ea typeface="游明朝 Demibold" panose="02020600000000000000" pitchFamily="18" charset="-128"/>
                </a:rPr>
                <a:t> </a:t>
              </a:r>
              <a:r>
                <a:rPr lang="ja-JP" altLang="en-US" sz="3600" b="1" dirty="0">
                  <a:solidFill>
                    <a:schemeClr val="bg1"/>
                  </a:solidFill>
                  <a:latin typeface="游明朝 Demibold" panose="02020600000000000000" pitchFamily="18" charset="-128"/>
                  <a:ea typeface="游明朝 Demibold" panose="02020600000000000000" pitchFamily="18" charset="-128"/>
                </a:rPr>
                <a:t>単品非リピート物販</a:t>
              </a:r>
              <a:endParaRPr lang="en-US" altLang="ja-JP" sz="3200" b="1" dirty="0">
                <a:solidFill>
                  <a:schemeClr val="bg1"/>
                </a:solidFill>
                <a:latin typeface="游明朝 Demibold" panose="02020600000000000000" pitchFamily="18" charset="-128"/>
                <a:ea typeface="游明朝 Demibold" panose="02020600000000000000" pitchFamily="18" charset="-128"/>
              </a:endParaRPr>
            </a:p>
          </p:txBody>
        </p:sp>
      </p:grpSp>
    </p:spTree>
    <p:extLst>
      <p:ext uri="{BB962C8B-B14F-4D97-AF65-F5344CB8AC3E}">
        <p14:creationId xmlns:p14="http://schemas.microsoft.com/office/powerpoint/2010/main" val="2537260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2B32614E-96F5-4C4E-2FE5-BBFAD6296DF6}"/>
              </a:ext>
            </a:extLst>
          </p:cNvPr>
          <p:cNvGrpSpPr/>
          <p:nvPr/>
        </p:nvGrpSpPr>
        <p:grpSpPr>
          <a:xfrm>
            <a:off x="0" y="0"/>
            <a:ext cx="9952383" cy="6857998"/>
            <a:chOff x="0" y="0"/>
            <a:chExt cx="9952383" cy="6857998"/>
          </a:xfrm>
        </p:grpSpPr>
        <p:sp>
          <p:nvSpPr>
            <p:cNvPr id="17" name="四角形: 角を丸くする 16">
              <a:extLst>
                <a:ext uri="{FF2B5EF4-FFF2-40B4-BE49-F238E27FC236}">
                  <a16:creationId xmlns:a16="http://schemas.microsoft.com/office/drawing/2014/main" id="{3E24569B-22EA-138C-2542-2AC6E7B737F9}"/>
                </a:ext>
              </a:extLst>
            </p:cNvPr>
            <p:cNvSpPr/>
            <p:nvPr/>
          </p:nvSpPr>
          <p:spPr>
            <a:xfrm>
              <a:off x="499919" y="3180586"/>
              <a:ext cx="3124551" cy="584246"/>
            </a:xfrm>
            <a:prstGeom prst="roundRect">
              <a:avLst/>
            </a:prstGeom>
            <a:solidFill>
              <a:srgbClr val="FFFFD6"/>
            </a:solidFill>
            <a:ln w="381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二等辺三角形 3">
              <a:extLst>
                <a:ext uri="{FF2B5EF4-FFF2-40B4-BE49-F238E27FC236}">
                  <a16:creationId xmlns:a16="http://schemas.microsoft.com/office/drawing/2014/main" id="{FABC6C75-896C-1FD7-2A2A-532A27B3FFDB}"/>
                </a:ext>
              </a:extLst>
            </p:cNvPr>
            <p:cNvSpPr/>
            <p:nvPr/>
          </p:nvSpPr>
          <p:spPr>
            <a:xfrm rot="16200000">
              <a:off x="1524002" y="-1524001"/>
              <a:ext cx="6857998" cy="9905999"/>
            </a:xfrm>
            <a:prstGeom prst="triangle">
              <a:avLst>
                <a:gd name="adj" fmla="val 0"/>
              </a:avLst>
            </a:prstGeom>
            <a:solidFill>
              <a:srgbClr val="D6E6E4"/>
            </a:solidFill>
            <a:ln w="76200">
              <a:solidFill>
                <a:srgbClr val="D6E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02E8BE2-B44A-0D1F-2299-F132B1FA15CE}"/>
                </a:ext>
              </a:extLst>
            </p:cNvPr>
            <p:cNvSpPr txBox="1"/>
            <p:nvPr/>
          </p:nvSpPr>
          <p:spPr>
            <a:xfrm>
              <a:off x="2671222" y="1847276"/>
              <a:ext cx="5962569" cy="400110"/>
            </a:xfrm>
            <a:prstGeom prst="rect">
              <a:avLst/>
            </a:prstGeom>
            <a:noFill/>
          </p:spPr>
          <p:txBody>
            <a:bodyPr wrap="square">
              <a:spAutoFit/>
            </a:bodyPr>
            <a:lstStyle/>
            <a:p>
              <a:pPr algn="ct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消耗品リピート物販　</a:t>
              </a:r>
              <a:r>
                <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rPr>
                <a:t>VS</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　単品非リピート物販</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pic>
          <p:nvPicPr>
            <p:cNvPr id="3" name="図 2">
              <a:extLst>
                <a:ext uri="{FF2B5EF4-FFF2-40B4-BE49-F238E27FC236}">
                  <a16:creationId xmlns:a16="http://schemas.microsoft.com/office/drawing/2014/main" id="{3886C7AC-85E0-1A44-7893-2C428783AAFA}"/>
                </a:ext>
              </a:extLst>
            </p:cNvPr>
            <p:cNvPicPr>
              <a:picLocks noChangeAspect="1"/>
            </p:cNvPicPr>
            <p:nvPr/>
          </p:nvPicPr>
          <p:blipFill>
            <a:blip r:embed="rId3">
              <a:extLst>
                <a:ext uri="{28A0092B-C50C-407E-A947-70E740481C1C}">
                  <a14:useLocalDpi xmlns:a14="http://schemas.microsoft.com/office/drawing/2010/main" val="0"/>
                </a:ext>
              </a:extLst>
            </a:blip>
            <a:srcRect t="3644" r="42477"/>
            <a:stretch/>
          </p:blipFill>
          <p:spPr>
            <a:xfrm>
              <a:off x="7242159" y="4044642"/>
              <a:ext cx="2239379" cy="2813356"/>
            </a:xfrm>
            <a:prstGeom prst="rect">
              <a:avLst/>
            </a:prstGeom>
          </p:spPr>
        </p:pic>
        <p:sp>
          <p:nvSpPr>
            <p:cNvPr id="7" name="正方形/長方形 6">
              <a:extLst>
                <a:ext uri="{FF2B5EF4-FFF2-40B4-BE49-F238E27FC236}">
                  <a16:creationId xmlns:a16="http://schemas.microsoft.com/office/drawing/2014/main" id="{FF5C9B58-EA4D-EB29-6662-23A6F9E022B9}"/>
                </a:ext>
              </a:extLst>
            </p:cNvPr>
            <p:cNvSpPr/>
            <p:nvPr/>
          </p:nvSpPr>
          <p:spPr>
            <a:xfrm>
              <a:off x="1"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2CAE8C2-52E3-03B2-E35C-4D46A9FA2420}"/>
                </a:ext>
              </a:extLst>
            </p:cNvPr>
            <p:cNvSpPr txBox="1"/>
            <p:nvPr/>
          </p:nvSpPr>
          <p:spPr>
            <a:xfrm>
              <a:off x="265612" y="546039"/>
              <a:ext cx="9392194" cy="646331"/>
            </a:xfrm>
            <a:prstGeom prst="rect">
              <a:avLst/>
            </a:prstGeom>
            <a:noFill/>
          </p:spPr>
          <p:txBody>
            <a:bodyPr wrap="square">
              <a:spAutoFit/>
            </a:bodyPr>
            <a:lstStyle/>
            <a:p>
              <a:pPr algn="ctr"/>
              <a:r>
                <a:rPr lang="ja-JP" altLang="en-US" sz="3600" b="1" dirty="0">
                  <a:solidFill>
                    <a:schemeClr val="bg1"/>
                  </a:solidFill>
                  <a:latin typeface="游明朝 Demibold" panose="02020600000000000000" pitchFamily="18" charset="-128"/>
                  <a:ea typeface="游明朝 Demibold" panose="02020600000000000000" pitchFamily="18" charset="-128"/>
                </a:rPr>
                <a:t>消耗品リピート物販 </a:t>
              </a:r>
              <a:r>
                <a:rPr lang="en-US" altLang="ja-JP" sz="2400" b="1" dirty="0">
                  <a:solidFill>
                    <a:schemeClr val="bg1"/>
                  </a:solidFill>
                  <a:latin typeface="游明朝 Demibold" panose="02020600000000000000" pitchFamily="18" charset="-128"/>
                  <a:ea typeface="游明朝 Demibold" panose="02020600000000000000" pitchFamily="18" charset="-128"/>
                </a:rPr>
                <a:t>VS</a:t>
              </a:r>
              <a:r>
                <a:rPr lang="ja-JP" altLang="en-US" sz="3200" b="1" dirty="0">
                  <a:solidFill>
                    <a:schemeClr val="bg1"/>
                  </a:solidFill>
                  <a:latin typeface="游明朝 Demibold" panose="02020600000000000000" pitchFamily="18" charset="-128"/>
                  <a:ea typeface="游明朝 Demibold" panose="02020600000000000000" pitchFamily="18" charset="-128"/>
                </a:rPr>
                <a:t> </a:t>
              </a:r>
              <a:r>
                <a:rPr lang="ja-JP" altLang="en-US" sz="3600" b="1" dirty="0">
                  <a:solidFill>
                    <a:schemeClr val="bg1"/>
                  </a:solidFill>
                  <a:latin typeface="游明朝 Demibold" panose="02020600000000000000" pitchFamily="18" charset="-128"/>
                  <a:ea typeface="游明朝 Demibold" panose="02020600000000000000" pitchFamily="18" charset="-128"/>
                </a:rPr>
                <a:t>単品非リピート物販</a:t>
              </a:r>
              <a:endParaRPr lang="en-US" altLang="ja-JP" sz="3200" b="1" dirty="0">
                <a:solidFill>
                  <a:schemeClr val="bg1"/>
                </a:solidFill>
                <a:latin typeface="游明朝 Demibold" panose="02020600000000000000" pitchFamily="18" charset="-128"/>
                <a:ea typeface="游明朝 Demibold" panose="02020600000000000000" pitchFamily="18" charset="-128"/>
              </a:endParaRPr>
            </a:p>
          </p:txBody>
        </p:sp>
        <p:sp>
          <p:nvSpPr>
            <p:cNvPr id="9" name="吹き出し: 円形 8">
              <a:extLst>
                <a:ext uri="{FF2B5EF4-FFF2-40B4-BE49-F238E27FC236}">
                  <a16:creationId xmlns:a16="http://schemas.microsoft.com/office/drawing/2014/main" id="{357F7F9D-2B7D-A7BD-B270-5486F5E22884}"/>
                </a:ext>
              </a:extLst>
            </p:cNvPr>
            <p:cNvSpPr/>
            <p:nvPr/>
          </p:nvSpPr>
          <p:spPr>
            <a:xfrm rot="20814001">
              <a:off x="955373" y="1579483"/>
              <a:ext cx="1559956" cy="1145453"/>
            </a:xfrm>
            <a:prstGeom prst="wedgeEllipseCallout">
              <a:avLst>
                <a:gd name="adj1" fmla="val 36477"/>
                <a:gd name="adj2" fmla="val 51872"/>
              </a:avLst>
            </a:prstGeom>
            <a:solidFill>
              <a:srgbClr val="FFFFCC">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27165921-B6B3-5437-3419-F4ABADF6CFAF}"/>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353094">
              <a:off x="429926" y="1801270"/>
              <a:ext cx="778864" cy="584119"/>
            </a:xfrm>
            <a:prstGeom prst="rect">
              <a:avLst/>
            </a:prstGeom>
          </p:spPr>
        </p:pic>
        <p:sp>
          <p:nvSpPr>
            <p:cNvPr id="11" name="テキスト ボックス 10">
              <a:extLst>
                <a:ext uri="{FF2B5EF4-FFF2-40B4-BE49-F238E27FC236}">
                  <a16:creationId xmlns:a16="http://schemas.microsoft.com/office/drawing/2014/main" id="{11D0ECB4-6F58-B65C-5600-2D224C573A03}"/>
                </a:ext>
              </a:extLst>
            </p:cNvPr>
            <p:cNvSpPr txBox="1"/>
            <p:nvPr/>
          </p:nvSpPr>
          <p:spPr>
            <a:xfrm rot="20878787">
              <a:off x="981665" y="2013462"/>
              <a:ext cx="1507372" cy="338554"/>
            </a:xfrm>
            <a:prstGeom prst="rect">
              <a:avLst/>
            </a:prstGeom>
            <a:noFill/>
          </p:spPr>
          <p:txBody>
            <a:bodyPr wrap="square" rtlCol="0">
              <a:spAutoFit/>
            </a:bodyPr>
            <a:lstStyle/>
            <a:p>
              <a:pPr algn="ctr"/>
              <a:r>
                <a:rPr kumimoji="1" lang="ja-JP" altLang="en-US" sz="1600" dirty="0">
                  <a:solidFill>
                    <a:srgbClr val="545454"/>
                  </a:solidFill>
                  <a:latin typeface="游明朝 Demibold" panose="02020600000000000000" pitchFamily="18" charset="-128"/>
                  <a:ea typeface="游明朝 Demibold" panose="02020600000000000000" pitchFamily="18" charset="-128"/>
                </a:rPr>
                <a:t>ということは</a:t>
              </a:r>
            </a:p>
          </p:txBody>
        </p:sp>
        <p:sp>
          <p:nvSpPr>
            <p:cNvPr id="13" name="テキスト ボックス 12">
              <a:extLst>
                <a:ext uri="{FF2B5EF4-FFF2-40B4-BE49-F238E27FC236}">
                  <a16:creationId xmlns:a16="http://schemas.microsoft.com/office/drawing/2014/main" id="{C53ECCB4-7DC8-CFF5-7D60-FF5DDBD73466}"/>
                </a:ext>
              </a:extLst>
            </p:cNvPr>
            <p:cNvSpPr txBox="1"/>
            <p:nvPr/>
          </p:nvSpPr>
          <p:spPr>
            <a:xfrm>
              <a:off x="4310726" y="2460183"/>
              <a:ext cx="2683560" cy="400110"/>
            </a:xfrm>
            <a:prstGeom prst="rect">
              <a:avLst/>
            </a:prstGeom>
            <a:noFill/>
          </p:spPr>
          <p:txBody>
            <a:bodyPr wrap="square">
              <a:spAutoFit/>
            </a:bodyPr>
            <a:lstStyle/>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という構図ではなく、</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14" name="四角形: 角を丸くする 13">
              <a:extLst>
                <a:ext uri="{FF2B5EF4-FFF2-40B4-BE49-F238E27FC236}">
                  <a16:creationId xmlns:a16="http://schemas.microsoft.com/office/drawing/2014/main" id="{91B183D2-29A0-D0B4-7304-DCD5F4081762}"/>
                </a:ext>
              </a:extLst>
            </p:cNvPr>
            <p:cNvSpPr/>
            <p:nvPr/>
          </p:nvSpPr>
          <p:spPr>
            <a:xfrm>
              <a:off x="2756452" y="1743365"/>
              <a:ext cx="2597426" cy="570776"/>
            </a:xfrm>
            <a:prstGeom prst="roundRect">
              <a:avLst/>
            </a:prstGeom>
            <a:no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8827CBB6-A3C9-8098-0C26-46B7853C3707}"/>
                </a:ext>
              </a:extLst>
            </p:cNvPr>
            <p:cNvSpPr/>
            <p:nvPr/>
          </p:nvSpPr>
          <p:spPr>
            <a:xfrm>
              <a:off x="5943446" y="1747181"/>
              <a:ext cx="2597426" cy="570776"/>
            </a:xfrm>
            <a:prstGeom prst="roundRect">
              <a:avLst/>
            </a:prstGeom>
            <a:no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C43E6AE-46F0-C5A5-D798-983C6D1B013D}"/>
                </a:ext>
              </a:extLst>
            </p:cNvPr>
            <p:cNvSpPr txBox="1"/>
            <p:nvPr/>
          </p:nvSpPr>
          <p:spPr>
            <a:xfrm>
              <a:off x="4753335" y="4398232"/>
              <a:ext cx="2914569" cy="400110"/>
            </a:xfrm>
            <a:prstGeom prst="rect">
              <a:avLst/>
            </a:prstGeom>
            <a:noFill/>
          </p:spPr>
          <p:txBody>
            <a:bodyPr wrap="square">
              <a:spAutoFit/>
            </a:bodyPr>
            <a:lstStyle/>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この流れを構築すると</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18" name="四角形: 角を丸くする 17">
              <a:extLst>
                <a:ext uri="{FF2B5EF4-FFF2-40B4-BE49-F238E27FC236}">
                  <a16:creationId xmlns:a16="http://schemas.microsoft.com/office/drawing/2014/main" id="{686768CB-3B53-263D-145F-D8AB907D14E9}"/>
                </a:ext>
              </a:extLst>
            </p:cNvPr>
            <p:cNvSpPr/>
            <p:nvPr/>
          </p:nvSpPr>
          <p:spPr>
            <a:xfrm>
              <a:off x="4177635" y="3179196"/>
              <a:ext cx="3124551" cy="584246"/>
            </a:xfrm>
            <a:prstGeom prst="roundRect">
              <a:avLst/>
            </a:prstGeom>
            <a:solidFill>
              <a:srgbClr val="FFFFD6"/>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9151DAC8-0694-AFE1-E663-3F176A0D1DD8}"/>
                </a:ext>
              </a:extLst>
            </p:cNvPr>
            <p:cNvSpPr/>
            <p:nvPr/>
          </p:nvSpPr>
          <p:spPr>
            <a:xfrm>
              <a:off x="7799243" y="3179196"/>
              <a:ext cx="1656184" cy="584246"/>
            </a:xfrm>
            <a:prstGeom prst="roundRect">
              <a:avLst/>
            </a:prstGeom>
            <a:solidFill>
              <a:srgbClr val="FFFFD6"/>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8E98180-886E-0CB0-A393-1E770D44E480}"/>
                </a:ext>
              </a:extLst>
            </p:cNvPr>
            <p:cNvSpPr txBox="1"/>
            <p:nvPr/>
          </p:nvSpPr>
          <p:spPr>
            <a:xfrm>
              <a:off x="0" y="3255129"/>
              <a:ext cx="9952383" cy="461665"/>
            </a:xfrm>
            <a:prstGeom prst="rect">
              <a:avLst/>
            </a:prstGeom>
            <a:noFill/>
          </p:spPr>
          <p:txBody>
            <a:bodyPr wrap="square">
              <a:spAutoFit/>
            </a:bodyPr>
            <a:lstStyle/>
            <a:p>
              <a:pPr algn="ctr"/>
              <a:r>
                <a:rPr lang="ja-JP" altLang="en-US" sz="2400" b="1" dirty="0">
                  <a:solidFill>
                    <a:schemeClr val="tx1">
                      <a:lumMod val="85000"/>
                      <a:lumOff val="15000"/>
                    </a:schemeClr>
                  </a:solidFill>
                  <a:latin typeface="游明朝 Demibold" panose="02020600000000000000" pitchFamily="18" charset="-128"/>
                  <a:ea typeface="游明朝 Demibold" panose="02020600000000000000" pitchFamily="18" charset="-128"/>
                </a:rPr>
                <a:t>単品非リピート物販　⇒　消耗品リピート物販　</a:t>
              </a:r>
              <a:r>
                <a:rPr lang="en-US" altLang="ja-JP" sz="2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r>
                <a:rPr lang="ja-JP" altLang="en-US" sz="2400" b="1" dirty="0">
                  <a:solidFill>
                    <a:schemeClr val="tx1">
                      <a:lumMod val="85000"/>
                      <a:lumOff val="15000"/>
                    </a:schemeClr>
                  </a:solidFill>
                  <a:latin typeface="游明朝 Demibold" panose="02020600000000000000" pitchFamily="18" charset="-128"/>
                  <a:ea typeface="游明朝 Demibold" panose="02020600000000000000" pitchFamily="18" charset="-128"/>
                </a:rPr>
                <a:t>　継続購入</a:t>
              </a:r>
              <a:endParaRPr lang="en-US" altLang="ja-JP" sz="24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20" name="矢印: ストライプ 19">
              <a:extLst>
                <a:ext uri="{FF2B5EF4-FFF2-40B4-BE49-F238E27FC236}">
                  <a16:creationId xmlns:a16="http://schemas.microsoft.com/office/drawing/2014/main" id="{E035BC0E-8141-CE77-AD11-D4754B5AF0BA}"/>
                </a:ext>
              </a:extLst>
            </p:cNvPr>
            <p:cNvSpPr/>
            <p:nvPr/>
          </p:nvSpPr>
          <p:spPr>
            <a:xfrm rot="5400000">
              <a:off x="3607769" y="3825436"/>
              <a:ext cx="662904" cy="1562275"/>
            </a:xfrm>
            <a:prstGeom prst="striped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8B2BADC0-D207-DEA4-B5D0-B315D075E654}"/>
                </a:ext>
              </a:extLst>
            </p:cNvPr>
            <p:cNvSpPr txBox="1"/>
            <p:nvPr/>
          </p:nvSpPr>
          <p:spPr>
            <a:xfrm>
              <a:off x="886976" y="5367105"/>
              <a:ext cx="6581318" cy="1015663"/>
            </a:xfrm>
            <a:prstGeom prst="rect">
              <a:avLst/>
            </a:prstGeom>
            <a:noFill/>
          </p:spPr>
          <p:txBody>
            <a:bodyPr wrap="square">
              <a:spAutoFit/>
            </a:bodyPr>
            <a:lstStyle/>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サロンリピート率、追加サービス契約率、紹介数をも</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増加させられる可能性が、単品物販の最大の</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ポテンシャルです。</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grpSp>
          <p:nvGrpSpPr>
            <p:cNvPr id="28" name="グループ化 27">
              <a:extLst>
                <a:ext uri="{FF2B5EF4-FFF2-40B4-BE49-F238E27FC236}">
                  <a16:creationId xmlns:a16="http://schemas.microsoft.com/office/drawing/2014/main" id="{CEB03216-4A62-9B73-858D-866195B3BE4E}"/>
                </a:ext>
              </a:extLst>
            </p:cNvPr>
            <p:cNvGrpSpPr/>
            <p:nvPr/>
          </p:nvGrpSpPr>
          <p:grpSpPr>
            <a:xfrm>
              <a:off x="424372" y="4305228"/>
              <a:ext cx="1559361" cy="1545226"/>
              <a:chOff x="424372" y="4305228"/>
              <a:chExt cx="1559361" cy="1545226"/>
            </a:xfrm>
          </p:grpSpPr>
          <p:pic>
            <p:nvPicPr>
              <p:cNvPr id="24" name="図 23">
                <a:extLst>
                  <a:ext uri="{FF2B5EF4-FFF2-40B4-BE49-F238E27FC236}">
                    <a16:creationId xmlns:a16="http://schemas.microsoft.com/office/drawing/2014/main" id="{2D7C9E26-9D1E-5DB6-8A50-7E2E8D03CD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77" b="33981" l="3803" r="36084">
                            <a14:foregroundMark x1="6432" y1="4126" x2="7969" y2="34021"/>
                            <a14:foregroundMark x1="5583" y1="5138" x2="8252" y2="7524"/>
                            <a14:foregroundMark x1="6958" y1="3600" x2="9304" y2="7807"/>
                            <a14:foregroundMark x1="9385" y1="4369" x2="3803" y2="6028"/>
                            <a14:foregroundMark x1="7888" y1="3317" x2="9547" y2="6715"/>
                            <a14:foregroundMark x1="5623" y1="3439" x2="5866" y2="5502"/>
                            <a14:foregroundMark x1="6028" y1="8455" x2="5947" y2="12095"/>
                            <a14:foregroundMark x1="10801" y1="7201" x2="18608" y2="6796"/>
                            <a14:foregroundMark x1="18608" y1="6796" x2="18892" y2="6837"/>
                            <a14:foregroundMark x1="15170" y1="6108" x2="15979" y2="6877"/>
                            <a14:foregroundMark x1="15858" y1="6270" x2="17071" y2="7039"/>
                            <a14:foregroundMark x1="18163" y1="6311" x2="20429" y2="8050"/>
                            <a14:foregroundMark x1="20024" y1="6877" x2="22451" y2="8212"/>
                            <a14:foregroundMark x1="22694" y1="7727" x2="23867" y2="8536"/>
                            <a14:foregroundMark x1="21481" y1="7322" x2="25081" y2="8778"/>
                            <a14:foregroundMark x1="25081" y1="8778" x2="29612" y2="9345"/>
                            <a14:foregroundMark x1="29612" y1="9345" x2="30178" y2="9223"/>
                            <a14:foregroundMark x1="34749" y1="8252" x2="34304" y2="15777"/>
                            <a14:foregroundMark x1="34304" y1="15777" x2="35113" y2="19539"/>
                            <a14:foregroundMark x1="35113" y1="19539" x2="35518" y2="19782"/>
                            <a14:foregroundMark x1="35275" y1="17476" x2="36084" y2="19175"/>
                            <a14:foregroundMark x1="35073" y1="8212" x2="31230" y2="9709"/>
                            <a14:foregroundMark x1="31230" y1="9709" x2="31917" y2="10194"/>
                            <a14:foregroundMark x1="34668" y1="7686" x2="35639" y2="8617"/>
                            <a14:foregroundMark x1="34911" y1="7848" x2="35477" y2="7929"/>
                            <a14:foregroundMark x1="30744" y1="8940" x2="31432" y2="10194"/>
                            <a14:foregroundMark x1="4571" y1="4895" x2="6311" y2="7565"/>
                            <a14:foregroundMark x1="5461" y1="6230" x2="6068" y2="8374"/>
                            <a14:foregroundMark x1="10235" y1="6594" x2="14078" y2="7403"/>
                            <a14:foregroundMark x1="13875" y1="5744" x2="13269" y2="7362"/>
                            <a14:foregroundMark x1="11610" y1="6432" x2="13066" y2="6877"/>
                            <a14:foregroundMark x1="6594" y1="18972" x2="11246" y2="18972"/>
                            <a14:foregroundMark x1="11246" y1="18972" x2="8697" y2="18487"/>
                            <a14:foregroundMark x1="5825" y1="12500" x2="6715" y2="16950"/>
                            <a14:foregroundMark x1="6715" y1="16950" x2="5340" y2="28641"/>
                            <a14:foregroundMark x1="5340" y1="28641" x2="7362" y2="32443"/>
                            <a14:foregroundMark x1="7362" y1="32443" x2="5502" y2="29045"/>
                            <a14:foregroundMark x1="5502" y1="29045" x2="6149" y2="28398"/>
                            <a14:foregroundMark x1="5542" y1="29895" x2="7443" y2="32888"/>
                            <a14:foregroundMark x1="5178" y1="30866" x2="6270" y2="32929"/>
                            <a14:foregroundMark x1="5906" y1="15332" x2="6513" y2="18366"/>
                            <a14:foregroundMark x1="7646" y1="16181" x2="4328" y2="18730"/>
                            <a14:foregroundMark x1="4328" y1="18730" x2="4328" y2="18730"/>
                            <a14:foregroundMark x1="4612" y1="19377" x2="6837" y2="20065"/>
                            <a14:foregroundMark x1="5825" y1="13997" x2="6392" y2="22371"/>
                            <a14:foregroundMark x1="6108" y1="32362" x2="5583" y2="32727"/>
                            <a14:foregroundMark x1="5623" y1="21359" x2="6796" y2="21359"/>
                          </a14:backgroundRemoval>
                        </a14:imgEffect>
                      </a14:imgLayer>
                    </a14:imgProps>
                  </a:ext>
                  <a:ext uri="{28A0092B-C50C-407E-A947-70E740481C1C}">
                    <a14:useLocalDpi xmlns:a14="http://schemas.microsoft.com/office/drawing/2010/main" val="0"/>
                  </a:ext>
                </a:extLst>
              </a:blip>
              <a:srcRect l="3583" t="921" r="63125" b="66089"/>
              <a:stretch/>
            </p:blipFill>
            <p:spPr>
              <a:xfrm rot="20790361">
                <a:off x="424372" y="4305228"/>
                <a:ext cx="1559361" cy="1545226"/>
              </a:xfrm>
              <a:prstGeom prst="rect">
                <a:avLst/>
              </a:prstGeom>
            </p:spPr>
          </p:pic>
          <p:sp>
            <p:nvSpPr>
              <p:cNvPr id="25" name="正方形/長方形 24">
                <a:extLst>
                  <a:ext uri="{FF2B5EF4-FFF2-40B4-BE49-F238E27FC236}">
                    <a16:creationId xmlns:a16="http://schemas.microsoft.com/office/drawing/2014/main" id="{E1281C70-A77B-6552-470F-30EF12F671FD}"/>
                  </a:ext>
                </a:extLst>
              </p:cNvPr>
              <p:cNvSpPr/>
              <p:nvPr/>
            </p:nvSpPr>
            <p:spPr>
              <a:xfrm rot="20440019">
                <a:off x="637955" y="4718115"/>
                <a:ext cx="424368" cy="366079"/>
              </a:xfrm>
              <a:prstGeom prst="rect">
                <a:avLst/>
              </a:prstGeom>
              <a:solidFill>
                <a:srgbClr val="FEEA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97EC982A-4732-B15E-C965-9225149D99CC}"/>
                  </a:ext>
                </a:extLst>
              </p:cNvPr>
              <p:cNvSpPr/>
              <p:nvPr/>
            </p:nvSpPr>
            <p:spPr>
              <a:xfrm>
                <a:off x="943978" y="4662191"/>
                <a:ext cx="745674" cy="366079"/>
              </a:xfrm>
              <a:prstGeom prst="rect">
                <a:avLst/>
              </a:prstGeom>
              <a:solidFill>
                <a:srgbClr val="FEEA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FAFA5BB-6BD8-AC0C-3402-72CF5A2DD32C}"/>
                  </a:ext>
                </a:extLst>
              </p:cNvPr>
              <p:cNvSpPr txBox="1"/>
              <p:nvPr/>
            </p:nvSpPr>
            <p:spPr>
              <a:xfrm rot="21254161">
                <a:off x="479974" y="4700357"/>
                <a:ext cx="1417584" cy="369332"/>
              </a:xfrm>
              <a:prstGeom prst="rect">
                <a:avLst/>
              </a:prstGeom>
              <a:noFill/>
            </p:spPr>
            <p:txBody>
              <a:bodyPr wrap="square" rtlCol="0">
                <a:spAutoFit/>
              </a:bodyPr>
              <a:lstStyle/>
              <a:p>
                <a:pPr algn="ctr"/>
                <a:r>
                  <a:rPr kumimoji="1" lang="en-US" altLang="ja-JP" dirty="0">
                    <a:solidFill>
                      <a:schemeClr val="tx1">
                        <a:lumMod val="75000"/>
                        <a:lumOff val="25000"/>
                      </a:schemeClr>
                    </a:solidFill>
                  </a:rPr>
                  <a:t>POTENTIAL</a:t>
                </a:r>
                <a:endParaRPr kumimoji="1" lang="ja-JP" altLang="en-US" dirty="0">
                  <a:solidFill>
                    <a:schemeClr val="tx1">
                      <a:lumMod val="75000"/>
                      <a:lumOff val="25000"/>
                    </a:schemeClr>
                  </a:solidFill>
                </a:endParaRPr>
              </a:p>
            </p:txBody>
          </p:sp>
        </p:grpSp>
      </p:grpSp>
    </p:spTree>
    <p:extLst>
      <p:ext uri="{BB962C8B-B14F-4D97-AF65-F5344CB8AC3E}">
        <p14:creationId xmlns:p14="http://schemas.microsoft.com/office/powerpoint/2010/main" val="3539017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71C4B0D3-9A03-8347-6747-83EC54B9F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15113" cy="6858000"/>
          </a:xfrm>
          <a:prstGeom prst="rect">
            <a:avLst/>
          </a:prstGeom>
        </p:spPr>
      </p:pic>
      <p:sp>
        <p:nvSpPr>
          <p:cNvPr id="20" name="テキスト ボックス 19">
            <a:extLst>
              <a:ext uri="{FF2B5EF4-FFF2-40B4-BE49-F238E27FC236}">
                <a16:creationId xmlns:a16="http://schemas.microsoft.com/office/drawing/2014/main" id="{979ED52A-92CD-DE7F-4979-3532EE7BB033}"/>
              </a:ext>
            </a:extLst>
          </p:cNvPr>
          <p:cNvSpPr txBox="1"/>
          <p:nvPr/>
        </p:nvSpPr>
        <p:spPr>
          <a:xfrm>
            <a:off x="4938664" y="1456988"/>
            <a:ext cx="5067108" cy="1362232"/>
          </a:xfrm>
          <a:prstGeom prst="rect">
            <a:avLst/>
          </a:prstGeom>
          <a:noFill/>
        </p:spPr>
        <p:txBody>
          <a:bodyPr wrap="square" rtlCol="0">
            <a:spAutoFit/>
          </a:bodyPr>
          <a:lstStyle/>
          <a:p>
            <a:pPr algn="ctr">
              <a:lnSpc>
                <a:spcPts val="2000"/>
              </a:lnSpc>
            </a:pPr>
            <a:r>
              <a:rPr kumimoji="1" lang="ja-JP" altLang="en-US" sz="1400" dirty="0">
                <a:solidFill>
                  <a:schemeClr val="tx1">
                    <a:lumMod val="85000"/>
                    <a:lumOff val="15000"/>
                  </a:schemeClr>
                </a:solidFill>
                <a:latin typeface="游明朝 Demibold" panose="02020600000000000000" pitchFamily="18" charset="-128"/>
                <a:ea typeface="游明朝 Demibold" panose="02020600000000000000" pitchFamily="18" charset="-128"/>
              </a:rPr>
              <a:t>肌ストレスを極小化した柔らかく</a:t>
            </a:r>
            <a:endParaRPr kumimoji="1" lang="en-US" altLang="ja-JP" sz="14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pPr algn="ctr">
              <a:lnSpc>
                <a:spcPts val="2000"/>
              </a:lnSpc>
            </a:pPr>
            <a:r>
              <a:rPr kumimoji="1" lang="ja-JP" altLang="en-US" sz="1400" dirty="0">
                <a:solidFill>
                  <a:schemeClr val="tx1">
                    <a:lumMod val="85000"/>
                    <a:lumOff val="15000"/>
                  </a:schemeClr>
                </a:solidFill>
                <a:latin typeface="游明朝 Demibold" panose="02020600000000000000" pitchFamily="18" charset="-128"/>
                <a:ea typeface="游明朝 Demibold" panose="02020600000000000000" pitchFamily="18" charset="-128"/>
              </a:rPr>
              <a:t>優しい肌触りのフェイスブラシで撫でるだけで</a:t>
            </a:r>
            <a:endParaRPr kumimoji="1" lang="en-US" altLang="ja-JP" sz="14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pPr algn="ctr">
              <a:lnSpc>
                <a:spcPts val="2000"/>
              </a:lnSpc>
            </a:pPr>
            <a:r>
              <a:rPr kumimoji="1" lang="ja-JP" altLang="en-US" sz="1400"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  特殊加工により</a:t>
            </a:r>
            <a:endParaRPr kumimoji="1" lang="en-US" altLang="ja-JP" sz="14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pPr algn="ctr">
              <a:lnSpc>
                <a:spcPts val="2000"/>
              </a:lnSpc>
            </a:pPr>
            <a:r>
              <a:rPr kumimoji="1" lang="ja-JP" altLang="en-US" sz="1400" dirty="0">
                <a:solidFill>
                  <a:schemeClr val="tx1">
                    <a:lumMod val="85000"/>
                    <a:lumOff val="15000"/>
                  </a:schemeClr>
                </a:solidFill>
                <a:latin typeface="游明朝 Demibold" panose="02020600000000000000" pitchFamily="18" charset="-128"/>
                <a:ea typeface="游明朝 Demibold" panose="02020600000000000000" pitchFamily="18" charset="-128"/>
              </a:rPr>
              <a:t>肌の細胞水分を細かくし、</a:t>
            </a:r>
            <a:endParaRPr kumimoji="1" lang="en-US" altLang="ja-JP" sz="14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pPr algn="ctr">
              <a:lnSpc>
                <a:spcPts val="2000"/>
              </a:lnSpc>
            </a:pPr>
            <a:r>
              <a:rPr kumimoji="1" lang="ja-JP" altLang="en-US" sz="1400" dirty="0">
                <a:solidFill>
                  <a:schemeClr val="tx1">
                    <a:lumMod val="85000"/>
                    <a:lumOff val="15000"/>
                  </a:schemeClr>
                </a:solidFill>
                <a:latin typeface="游明朝 Demibold" panose="02020600000000000000" pitchFamily="18" charset="-128"/>
                <a:ea typeface="游明朝 Demibold" panose="02020600000000000000" pitchFamily="18" charset="-128"/>
              </a:rPr>
              <a:t>滞った肌の循環を促進するフェイスブラシです。</a:t>
            </a:r>
          </a:p>
        </p:txBody>
      </p:sp>
      <p:sp>
        <p:nvSpPr>
          <p:cNvPr id="57" name="テキスト ボックス 56">
            <a:extLst>
              <a:ext uri="{FF2B5EF4-FFF2-40B4-BE49-F238E27FC236}">
                <a16:creationId xmlns:a16="http://schemas.microsoft.com/office/drawing/2014/main" id="{F4A0B483-79DE-1F76-2A6D-E2E588A72185}"/>
              </a:ext>
            </a:extLst>
          </p:cNvPr>
          <p:cNvSpPr txBox="1"/>
          <p:nvPr/>
        </p:nvSpPr>
        <p:spPr>
          <a:xfrm>
            <a:off x="7133290" y="2005245"/>
            <a:ext cx="256460" cy="184666"/>
          </a:xfrm>
          <a:prstGeom prst="rect">
            <a:avLst/>
          </a:prstGeom>
          <a:noFill/>
        </p:spPr>
        <p:txBody>
          <a:bodyPr wrap="square" rtlCol="0">
            <a:spAutoFit/>
          </a:bodyPr>
          <a:lstStyle/>
          <a:p>
            <a:pPr algn="ctr"/>
            <a:r>
              <a:rPr kumimoji="1" lang="en-US" altLang="ja-JP" sz="6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endParaRPr kumimoji="1" lang="ja-JP" altLang="en-US" sz="6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grpSp>
        <p:nvGrpSpPr>
          <p:cNvPr id="10" name="グループ化 9">
            <a:extLst>
              <a:ext uri="{FF2B5EF4-FFF2-40B4-BE49-F238E27FC236}">
                <a16:creationId xmlns:a16="http://schemas.microsoft.com/office/drawing/2014/main" id="{78264535-A8B7-B4C0-2C3A-270CE46FE776}"/>
              </a:ext>
            </a:extLst>
          </p:cNvPr>
          <p:cNvGrpSpPr/>
          <p:nvPr/>
        </p:nvGrpSpPr>
        <p:grpSpPr>
          <a:xfrm>
            <a:off x="403041" y="750123"/>
            <a:ext cx="4549959" cy="5357753"/>
            <a:chOff x="436705" y="640169"/>
            <a:chExt cx="4549959" cy="5357753"/>
          </a:xfrm>
        </p:grpSpPr>
        <p:sp>
          <p:nvSpPr>
            <p:cNvPr id="43" name="正方形/長方形 42">
              <a:extLst>
                <a:ext uri="{FF2B5EF4-FFF2-40B4-BE49-F238E27FC236}">
                  <a16:creationId xmlns:a16="http://schemas.microsoft.com/office/drawing/2014/main" id="{A468B03E-9D8B-3688-7645-F1F7EF8E3E30}"/>
                </a:ext>
              </a:extLst>
            </p:cNvPr>
            <p:cNvSpPr/>
            <p:nvPr/>
          </p:nvSpPr>
          <p:spPr>
            <a:xfrm>
              <a:off x="437982" y="643464"/>
              <a:ext cx="4535623" cy="84331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53BD5A15-72F9-F30C-0D2E-93D22B2FE194}"/>
                </a:ext>
              </a:extLst>
            </p:cNvPr>
            <p:cNvSpPr txBox="1"/>
            <p:nvPr/>
          </p:nvSpPr>
          <p:spPr>
            <a:xfrm>
              <a:off x="2138715" y="640169"/>
              <a:ext cx="1134151" cy="401328"/>
            </a:xfrm>
            <a:prstGeom prst="rect">
              <a:avLst/>
            </a:prstGeom>
            <a:noFill/>
          </p:spPr>
          <p:txBody>
            <a:bodyPr wrap="square" rtlCol="0">
              <a:spAutoFit/>
            </a:bodyPr>
            <a:lstStyle/>
            <a:p>
              <a:pPr algn="ctr">
                <a:lnSpc>
                  <a:spcPts val="2600"/>
                </a:lnSpc>
              </a:pPr>
              <a:r>
                <a:rPr kumimoji="1" lang="en-US" altLang="ja-JP" sz="1600" b="1" dirty="0">
                  <a:solidFill>
                    <a:schemeClr val="bg1"/>
                  </a:solidFill>
                  <a:latin typeface="游明朝 Demibold" panose="02020600000000000000" pitchFamily="18" charset="-128"/>
                  <a:ea typeface="游明朝 Demibold" panose="02020600000000000000" pitchFamily="18" charset="-128"/>
                </a:rPr>
                <a:t>Point,01</a:t>
              </a:r>
            </a:p>
          </p:txBody>
        </p:sp>
        <p:cxnSp>
          <p:nvCxnSpPr>
            <p:cNvPr id="45" name="直線コネクタ 44">
              <a:extLst>
                <a:ext uri="{FF2B5EF4-FFF2-40B4-BE49-F238E27FC236}">
                  <a16:creationId xmlns:a16="http://schemas.microsoft.com/office/drawing/2014/main" id="{A399CC03-C95A-795C-5432-5DDD1A76D92B}"/>
                </a:ext>
              </a:extLst>
            </p:cNvPr>
            <p:cNvCxnSpPr>
              <a:cxnSpLocks/>
            </p:cNvCxnSpPr>
            <p:nvPr/>
          </p:nvCxnSpPr>
          <p:spPr>
            <a:xfrm>
              <a:off x="791545" y="1010058"/>
              <a:ext cx="38284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C96285E0-769B-BC4D-F657-D803B593BDFE}"/>
                </a:ext>
              </a:extLst>
            </p:cNvPr>
            <p:cNvSpPr txBox="1"/>
            <p:nvPr/>
          </p:nvSpPr>
          <p:spPr>
            <a:xfrm>
              <a:off x="439259" y="1022547"/>
              <a:ext cx="4535623" cy="401328"/>
            </a:xfrm>
            <a:prstGeom prst="rect">
              <a:avLst/>
            </a:prstGeom>
            <a:noFill/>
          </p:spPr>
          <p:txBody>
            <a:bodyPr wrap="square" rtlCol="0">
              <a:spAutoFit/>
            </a:bodyPr>
            <a:lstStyle/>
            <a:p>
              <a:pPr algn="ctr">
                <a:lnSpc>
                  <a:spcPts val="2600"/>
                </a:lnSpc>
              </a:pPr>
              <a:r>
                <a:rPr kumimoji="1" lang="ja-JP" altLang="en-US" sz="1600" b="1" dirty="0">
                  <a:solidFill>
                    <a:schemeClr val="bg1"/>
                  </a:solidFill>
                  <a:latin typeface="游明朝 Demibold" panose="02020600000000000000" pitchFamily="18" charset="-128"/>
                  <a:ea typeface="游明朝 Demibold" panose="02020600000000000000" pitchFamily="18" charset="-128"/>
                </a:rPr>
                <a:t>瞬時にお顔が</a:t>
              </a:r>
              <a:r>
                <a:rPr kumimoji="1" lang="ja-JP" altLang="en-US" sz="1600" b="1" spc="-300" dirty="0">
                  <a:solidFill>
                    <a:schemeClr val="bg1"/>
                  </a:solidFill>
                  <a:latin typeface="游明朝 Demibold" panose="02020600000000000000" pitchFamily="18" charset="-128"/>
                  <a:ea typeface="游明朝 Demibold" panose="02020600000000000000" pitchFamily="18" charset="-128"/>
                </a:rPr>
                <a:t>リフトアップ</a:t>
              </a:r>
              <a:r>
                <a:rPr kumimoji="1" lang="en-US" altLang="ja-JP" sz="1600" b="1" dirty="0">
                  <a:solidFill>
                    <a:schemeClr val="bg1"/>
                  </a:solidFill>
                  <a:latin typeface="游明朝 Demibold" panose="02020600000000000000" pitchFamily="18" charset="-128"/>
                  <a:ea typeface="游明朝 Demibold" panose="02020600000000000000" pitchFamily="18" charset="-128"/>
                </a:rPr>
                <a:t>&amp;</a:t>
              </a:r>
              <a:r>
                <a:rPr kumimoji="1" lang="ja-JP" altLang="en-US" sz="1600" b="1" dirty="0">
                  <a:solidFill>
                    <a:schemeClr val="bg1"/>
                  </a:solidFill>
                  <a:latin typeface="游明朝 Demibold" panose="02020600000000000000" pitchFamily="18" charset="-128"/>
                  <a:ea typeface="游明朝 Demibold" panose="02020600000000000000" pitchFamily="18" charset="-128"/>
                </a:rPr>
                <a:t>お顔が立体的に</a:t>
              </a:r>
              <a:endParaRPr kumimoji="1" lang="en-US" altLang="ja-JP" sz="1600" b="1" dirty="0">
                <a:solidFill>
                  <a:schemeClr val="bg1"/>
                </a:solidFill>
                <a:latin typeface="游明朝 Demibold" panose="02020600000000000000" pitchFamily="18" charset="-128"/>
                <a:ea typeface="游明朝 Demibold" panose="02020600000000000000" pitchFamily="18" charset="-128"/>
              </a:endParaRPr>
            </a:p>
          </p:txBody>
        </p:sp>
        <p:sp>
          <p:nvSpPr>
            <p:cNvPr id="62" name="正方形/長方形 61">
              <a:extLst>
                <a:ext uri="{FF2B5EF4-FFF2-40B4-BE49-F238E27FC236}">
                  <a16:creationId xmlns:a16="http://schemas.microsoft.com/office/drawing/2014/main" id="{2B93AFC4-3AE4-5D9B-0022-4BE7A3E22CD5}"/>
                </a:ext>
              </a:extLst>
            </p:cNvPr>
            <p:cNvSpPr/>
            <p:nvPr/>
          </p:nvSpPr>
          <p:spPr>
            <a:xfrm>
              <a:off x="449097" y="1697922"/>
              <a:ext cx="4535623" cy="84331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A0B7A709-00B7-1F2A-9446-E38833E8C4A2}"/>
                </a:ext>
              </a:extLst>
            </p:cNvPr>
            <p:cNvSpPr txBox="1"/>
            <p:nvPr/>
          </p:nvSpPr>
          <p:spPr>
            <a:xfrm>
              <a:off x="2149830" y="1694627"/>
              <a:ext cx="1134151" cy="401328"/>
            </a:xfrm>
            <a:prstGeom prst="rect">
              <a:avLst/>
            </a:prstGeom>
            <a:noFill/>
          </p:spPr>
          <p:txBody>
            <a:bodyPr wrap="square" rtlCol="0">
              <a:spAutoFit/>
            </a:bodyPr>
            <a:lstStyle/>
            <a:p>
              <a:pPr algn="ctr">
                <a:lnSpc>
                  <a:spcPts val="2600"/>
                </a:lnSpc>
              </a:pPr>
              <a:r>
                <a:rPr kumimoji="1" lang="en-US" altLang="ja-JP" sz="1600" b="1" dirty="0">
                  <a:solidFill>
                    <a:schemeClr val="bg1"/>
                  </a:solidFill>
                  <a:latin typeface="游明朝 Demibold" panose="02020600000000000000" pitchFamily="18" charset="-128"/>
                  <a:ea typeface="游明朝 Demibold" panose="02020600000000000000" pitchFamily="18" charset="-128"/>
                </a:rPr>
                <a:t>Point,02</a:t>
              </a:r>
            </a:p>
          </p:txBody>
        </p:sp>
        <p:cxnSp>
          <p:nvCxnSpPr>
            <p:cNvPr id="64" name="直線コネクタ 63">
              <a:extLst>
                <a:ext uri="{FF2B5EF4-FFF2-40B4-BE49-F238E27FC236}">
                  <a16:creationId xmlns:a16="http://schemas.microsoft.com/office/drawing/2014/main" id="{EB725649-D1DD-D2B0-5312-009ED7BFEF27}"/>
                </a:ext>
              </a:extLst>
            </p:cNvPr>
            <p:cNvCxnSpPr>
              <a:cxnSpLocks/>
            </p:cNvCxnSpPr>
            <p:nvPr/>
          </p:nvCxnSpPr>
          <p:spPr>
            <a:xfrm>
              <a:off x="802660" y="2064516"/>
              <a:ext cx="38284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88EF40CF-BCAB-6EE0-4EBB-F7445A7DF3C0}"/>
                </a:ext>
              </a:extLst>
            </p:cNvPr>
            <p:cNvSpPr txBox="1"/>
            <p:nvPr/>
          </p:nvSpPr>
          <p:spPr>
            <a:xfrm>
              <a:off x="450374" y="2077005"/>
              <a:ext cx="4535623" cy="401328"/>
            </a:xfrm>
            <a:prstGeom prst="rect">
              <a:avLst/>
            </a:prstGeom>
            <a:noFill/>
          </p:spPr>
          <p:txBody>
            <a:bodyPr wrap="square" rtlCol="0">
              <a:spAutoFit/>
            </a:bodyPr>
            <a:lstStyle/>
            <a:p>
              <a:pPr algn="ctr">
                <a:lnSpc>
                  <a:spcPts val="2600"/>
                </a:lnSpc>
              </a:pPr>
              <a:r>
                <a:rPr kumimoji="1" lang="ja-JP" altLang="en-US" sz="1600" b="1" dirty="0">
                  <a:solidFill>
                    <a:schemeClr val="bg1"/>
                  </a:solidFill>
                  <a:latin typeface="游明朝 Demibold" panose="02020600000000000000" pitchFamily="18" charset="-128"/>
                  <a:ea typeface="游明朝 Demibold" panose="02020600000000000000" pitchFamily="18" charset="-128"/>
                </a:rPr>
                <a:t>お肌がしっとり・もちもち・艶肌実感</a:t>
              </a:r>
              <a:endParaRPr kumimoji="1" lang="en-US" altLang="ja-JP" sz="1600" b="1" dirty="0">
                <a:solidFill>
                  <a:schemeClr val="bg1"/>
                </a:solidFill>
                <a:latin typeface="游明朝 Demibold" panose="02020600000000000000" pitchFamily="18" charset="-128"/>
                <a:ea typeface="游明朝 Demibold" panose="02020600000000000000" pitchFamily="18" charset="-128"/>
              </a:endParaRPr>
            </a:p>
          </p:txBody>
        </p:sp>
        <p:sp>
          <p:nvSpPr>
            <p:cNvPr id="66" name="正方形/長方形 65">
              <a:extLst>
                <a:ext uri="{FF2B5EF4-FFF2-40B4-BE49-F238E27FC236}">
                  <a16:creationId xmlns:a16="http://schemas.microsoft.com/office/drawing/2014/main" id="{BAA46F54-E393-655B-A4CD-07821E5A77D6}"/>
                </a:ext>
              </a:extLst>
            </p:cNvPr>
            <p:cNvSpPr/>
            <p:nvPr/>
          </p:nvSpPr>
          <p:spPr>
            <a:xfrm>
              <a:off x="449764" y="2759153"/>
              <a:ext cx="4535623" cy="105435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039C1637-1DEF-9C2E-5858-1AF4FC2F9F66}"/>
                </a:ext>
              </a:extLst>
            </p:cNvPr>
            <p:cNvSpPr txBox="1"/>
            <p:nvPr/>
          </p:nvSpPr>
          <p:spPr>
            <a:xfrm>
              <a:off x="2150497" y="2755858"/>
              <a:ext cx="1134151" cy="401328"/>
            </a:xfrm>
            <a:prstGeom prst="rect">
              <a:avLst/>
            </a:prstGeom>
            <a:noFill/>
          </p:spPr>
          <p:txBody>
            <a:bodyPr wrap="square" rtlCol="0">
              <a:spAutoFit/>
            </a:bodyPr>
            <a:lstStyle/>
            <a:p>
              <a:pPr algn="ctr">
                <a:lnSpc>
                  <a:spcPts val="2600"/>
                </a:lnSpc>
              </a:pPr>
              <a:r>
                <a:rPr kumimoji="1" lang="en-US" altLang="ja-JP" sz="1600" b="1" dirty="0">
                  <a:solidFill>
                    <a:schemeClr val="bg1"/>
                  </a:solidFill>
                  <a:latin typeface="游明朝 Demibold" panose="02020600000000000000" pitchFamily="18" charset="-128"/>
                  <a:ea typeface="游明朝 Demibold" panose="02020600000000000000" pitchFamily="18" charset="-128"/>
                </a:rPr>
                <a:t>Point,03</a:t>
              </a:r>
            </a:p>
          </p:txBody>
        </p:sp>
        <p:cxnSp>
          <p:nvCxnSpPr>
            <p:cNvPr id="68" name="直線コネクタ 67">
              <a:extLst>
                <a:ext uri="{FF2B5EF4-FFF2-40B4-BE49-F238E27FC236}">
                  <a16:creationId xmlns:a16="http://schemas.microsoft.com/office/drawing/2014/main" id="{AAF45196-3590-324F-E152-41B17E42C910}"/>
                </a:ext>
              </a:extLst>
            </p:cNvPr>
            <p:cNvCxnSpPr>
              <a:cxnSpLocks/>
            </p:cNvCxnSpPr>
            <p:nvPr/>
          </p:nvCxnSpPr>
          <p:spPr>
            <a:xfrm>
              <a:off x="803327" y="3125747"/>
              <a:ext cx="38284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B57218C6-4018-98BD-D4B2-BB40428A2754}"/>
                </a:ext>
              </a:extLst>
            </p:cNvPr>
            <p:cNvSpPr txBox="1"/>
            <p:nvPr/>
          </p:nvSpPr>
          <p:spPr>
            <a:xfrm>
              <a:off x="451041" y="3138236"/>
              <a:ext cx="4535623" cy="401328"/>
            </a:xfrm>
            <a:prstGeom prst="rect">
              <a:avLst/>
            </a:prstGeom>
            <a:noFill/>
          </p:spPr>
          <p:txBody>
            <a:bodyPr wrap="square" rtlCol="0">
              <a:spAutoFit/>
            </a:bodyPr>
            <a:lstStyle/>
            <a:p>
              <a:pPr algn="ctr">
                <a:lnSpc>
                  <a:spcPts val="2600"/>
                </a:lnSpc>
              </a:pPr>
              <a:r>
                <a:rPr kumimoji="1" lang="ja-JP" altLang="en-US" sz="1600" b="1" dirty="0">
                  <a:solidFill>
                    <a:schemeClr val="bg1"/>
                  </a:solidFill>
                  <a:latin typeface="游明朝 Demibold" panose="02020600000000000000" pitchFamily="18" charset="-128"/>
                  <a:ea typeface="游明朝 Demibold" panose="02020600000000000000" pitchFamily="18" charset="-128"/>
                </a:rPr>
                <a:t>水分子が細かくなり化粧水・クリームが</a:t>
              </a:r>
              <a:endParaRPr kumimoji="1" lang="en-US" altLang="ja-JP" sz="1600" b="1" dirty="0">
                <a:solidFill>
                  <a:schemeClr val="bg1"/>
                </a:solidFill>
                <a:latin typeface="游明朝 Demibold" panose="02020600000000000000" pitchFamily="18" charset="-128"/>
                <a:ea typeface="游明朝 Demibold" panose="02020600000000000000" pitchFamily="18" charset="-128"/>
              </a:endParaRPr>
            </a:p>
          </p:txBody>
        </p:sp>
        <p:sp>
          <p:nvSpPr>
            <p:cNvPr id="70" name="正方形/長方形 69">
              <a:extLst>
                <a:ext uri="{FF2B5EF4-FFF2-40B4-BE49-F238E27FC236}">
                  <a16:creationId xmlns:a16="http://schemas.microsoft.com/office/drawing/2014/main" id="{FC2EFF47-19EE-60EB-AE68-7D137469A28A}"/>
                </a:ext>
              </a:extLst>
            </p:cNvPr>
            <p:cNvSpPr/>
            <p:nvPr/>
          </p:nvSpPr>
          <p:spPr>
            <a:xfrm>
              <a:off x="436705" y="4060748"/>
              <a:ext cx="4535623" cy="84331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6173714A-085D-340D-A3B0-C7BC7D4F82FE}"/>
                </a:ext>
              </a:extLst>
            </p:cNvPr>
            <p:cNvSpPr txBox="1"/>
            <p:nvPr/>
          </p:nvSpPr>
          <p:spPr>
            <a:xfrm>
              <a:off x="2137438" y="4057453"/>
              <a:ext cx="1134151" cy="401328"/>
            </a:xfrm>
            <a:prstGeom prst="rect">
              <a:avLst/>
            </a:prstGeom>
            <a:noFill/>
          </p:spPr>
          <p:txBody>
            <a:bodyPr wrap="square" rtlCol="0">
              <a:spAutoFit/>
            </a:bodyPr>
            <a:lstStyle/>
            <a:p>
              <a:pPr algn="ctr">
                <a:lnSpc>
                  <a:spcPts val="2600"/>
                </a:lnSpc>
              </a:pPr>
              <a:r>
                <a:rPr kumimoji="1" lang="en-US" altLang="ja-JP" sz="1600" b="1" dirty="0">
                  <a:solidFill>
                    <a:schemeClr val="bg1"/>
                  </a:solidFill>
                  <a:latin typeface="游明朝 Demibold" panose="02020600000000000000" pitchFamily="18" charset="-128"/>
                  <a:ea typeface="游明朝 Demibold" panose="02020600000000000000" pitchFamily="18" charset="-128"/>
                </a:rPr>
                <a:t>Point,04</a:t>
              </a:r>
            </a:p>
          </p:txBody>
        </p:sp>
        <p:cxnSp>
          <p:nvCxnSpPr>
            <p:cNvPr id="72" name="直線コネクタ 71">
              <a:extLst>
                <a:ext uri="{FF2B5EF4-FFF2-40B4-BE49-F238E27FC236}">
                  <a16:creationId xmlns:a16="http://schemas.microsoft.com/office/drawing/2014/main" id="{7F652595-C042-C74C-16C1-92B21DC82D59}"/>
                </a:ext>
              </a:extLst>
            </p:cNvPr>
            <p:cNvCxnSpPr>
              <a:cxnSpLocks/>
            </p:cNvCxnSpPr>
            <p:nvPr/>
          </p:nvCxnSpPr>
          <p:spPr>
            <a:xfrm>
              <a:off x="790268" y="4427342"/>
              <a:ext cx="38284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7AA67B5C-C75C-52A7-110B-DD13679A7C87}"/>
                </a:ext>
              </a:extLst>
            </p:cNvPr>
            <p:cNvSpPr txBox="1"/>
            <p:nvPr/>
          </p:nvSpPr>
          <p:spPr>
            <a:xfrm>
              <a:off x="437982" y="4439831"/>
              <a:ext cx="4535623" cy="401328"/>
            </a:xfrm>
            <a:prstGeom prst="rect">
              <a:avLst/>
            </a:prstGeom>
            <a:noFill/>
          </p:spPr>
          <p:txBody>
            <a:bodyPr wrap="square" rtlCol="0">
              <a:spAutoFit/>
            </a:bodyPr>
            <a:lstStyle/>
            <a:p>
              <a:pPr algn="ctr">
                <a:lnSpc>
                  <a:spcPts val="2600"/>
                </a:lnSpc>
              </a:pPr>
              <a:r>
                <a:rPr kumimoji="1" lang="ja-JP" altLang="en-US" sz="1600" b="1" dirty="0">
                  <a:solidFill>
                    <a:schemeClr val="bg1"/>
                  </a:solidFill>
                  <a:latin typeface="游明朝 Demibold" panose="02020600000000000000" pitchFamily="18" charset="-128"/>
                  <a:ea typeface="游明朝 Demibold" panose="02020600000000000000" pitchFamily="18" charset="-128"/>
                </a:rPr>
                <a:t>お顔のリンパを流し、むくみに効果的</a:t>
              </a:r>
              <a:endParaRPr kumimoji="1" lang="en-US" altLang="ja-JP" sz="1600" b="1" dirty="0">
                <a:solidFill>
                  <a:schemeClr val="bg1"/>
                </a:solidFill>
                <a:latin typeface="游明朝 Demibold" panose="02020600000000000000" pitchFamily="18" charset="-128"/>
                <a:ea typeface="游明朝 Demibold" panose="02020600000000000000" pitchFamily="18" charset="-128"/>
              </a:endParaRPr>
            </a:p>
          </p:txBody>
        </p:sp>
        <p:sp>
          <p:nvSpPr>
            <p:cNvPr id="74" name="正方形/長方形 73">
              <a:extLst>
                <a:ext uri="{FF2B5EF4-FFF2-40B4-BE49-F238E27FC236}">
                  <a16:creationId xmlns:a16="http://schemas.microsoft.com/office/drawing/2014/main" id="{59E59E9A-1CD7-D829-521A-20A894F371FC}"/>
                </a:ext>
              </a:extLst>
            </p:cNvPr>
            <p:cNvSpPr/>
            <p:nvPr/>
          </p:nvSpPr>
          <p:spPr>
            <a:xfrm>
              <a:off x="448429" y="5154605"/>
              <a:ext cx="4535623" cy="84331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3D873388-EEE2-35BA-19B6-EA7498E719FA}"/>
                </a:ext>
              </a:extLst>
            </p:cNvPr>
            <p:cNvSpPr txBox="1"/>
            <p:nvPr/>
          </p:nvSpPr>
          <p:spPr>
            <a:xfrm>
              <a:off x="2149162" y="5151310"/>
              <a:ext cx="1134151" cy="401328"/>
            </a:xfrm>
            <a:prstGeom prst="rect">
              <a:avLst/>
            </a:prstGeom>
            <a:noFill/>
          </p:spPr>
          <p:txBody>
            <a:bodyPr wrap="square" rtlCol="0">
              <a:spAutoFit/>
            </a:bodyPr>
            <a:lstStyle/>
            <a:p>
              <a:pPr algn="ctr">
                <a:lnSpc>
                  <a:spcPts val="2600"/>
                </a:lnSpc>
              </a:pPr>
              <a:r>
                <a:rPr kumimoji="1" lang="en-US" altLang="ja-JP" sz="1600" b="1" dirty="0">
                  <a:solidFill>
                    <a:schemeClr val="bg1"/>
                  </a:solidFill>
                  <a:latin typeface="游明朝 Demibold" panose="02020600000000000000" pitchFamily="18" charset="-128"/>
                  <a:ea typeface="游明朝 Demibold" panose="02020600000000000000" pitchFamily="18" charset="-128"/>
                </a:rPr>
                <a:t>Point,05</a:t>
              </a:r>
            </a:p>
          </p:txBody>
        </p:sp>
        <p:cxnSp>
          <p:nvCxnSpPr>
            <p:cNvPr id="76" name="直線コネクタ 75">
              <a:extLst>
                <a:ext uri="{FF2B5EF4-FFF2-40B4-BE49-F238E27FC236}">
                  <a16:creationId xmlns:a16="http://schemas.microsoft.com/office/drawing/2014/main" id="{FDE6ED9D-D8F8-6412-2F46-27E7B13B5B03}"/>
                </a:ext>
              </a:extLst>
            </p:cNvPr>
            <p:cNvCxnSpPr>
              <a:cxnSpLocks/>
            </p:cNvCxnSpPr>
            <p:nvPr/>
          </p:nvCxnSpPr>
          <p:spPr>
            <a:xfrm>
              <a:off x="801992" y="5521199"/>
              <a:ext cx="38284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73166AA2-63A7-E7D0-64D9-1F62B5FF2A3B}"/>
                </a:ext>
              </a:extLst>
            </p:cNvPr>
            <p:cNvSpPr txBox="1"/>
            <p:nvPr/>
          </p:nvSpPr>
          <p:spPr>
            <a:xfrm>
              <a:off x="449706" y="5533688"/>
              <a:ext cx="4535623" cy="401328"/>
            </a:xfrm>
            <a:prstGeom prst="rect">
              <a:avLst/>
            </a:prstGeom>
            <a:noFill/>
          </p:spPr>
          <p:txBody>
            <a:bodyPr wrap="square" rtlCol="0">
              <a:spAutoFit/>
            </a:bodyPr>
            <a:lstStyle/>
            <a:p>
              <a:pPr algn="ctr">
                <a:lnSpc>
                  <a:spcPts val="2600"/>
                </a:lnSpc>
              </a:pPr>
              <a:r>
                <a:rPr kumimoji="1" lang="ja-JP" altLang="en-US" sz="1600" b="1" dirty="0">
                  <a:solidFill>
                    <a:schemeClr val="bg1"/>
                  </a:solidFill>
                  <a:latin typeface="游明朝 Demibold" panose="02020600000000000000" pitchFamily="18" charset="-128"/>
                  <a:ea typeface="游明朝 Demibold" panose="02020600000000000000" pitchFamily="18" charset="-128"/>
                </a:rPr>
                <a:t>嬉しいカバー付きで、いつでも持ち運び</a:t>
              </a:r>
              <a:r>
                <a:rPr kumimoji="1" lang="en-US" altLang="ja-JP" sz="1600" b="1" dirty="0">
                  <a:solidFill>
                    <a:schemeClr val="bg1"/>
                  </a:solidFill>
                  <a:latin typeface="游明朝 Demibold" panose="02020600000000000000" pitchFamily="18" charset="-128"/>
                  <a:ea typeface="游明朝 Demibold" panose="02020600000000000000" pitchFamily="18" charset="-128"/>
                </a:rPr>
                <a:t>OK</a:t>
              </a:r>
            </a:p>
          </p:txBody>
        </p:sp>
        <p:sp>
          <p:nvSpPr>
            <p:cNvPr id="78" name="テキスト ボックス 77">
              <a:extLst>
                <a:ext uri="{FF2B5EF4-FFF2-40B4-BE49-F238E27FC236}">
                  <a16:creationId xmlns:a16="http://schemas.microsoft.com/office/drawing/2014/main" id="{12BADE2D-4281-0CF5-86C7-463B1D15697F}"/>
                </a:ext>
              </a:extLst>
            </p:cNvPr>
            <p:cNvSpPr txBox="1"/>
            <p:nvPr/>
          </p:nvSpPr>
          <p:spPr>
            <a:xfrm>
              <a:off x="448429" y="3385481"/>
              <a:ext cx="4535623" cy="401328"/>
            </a:xfrm>
            <a:prstGeom prst="rect">
              <a:avLst/>
            </a:prstGeom>
            <a:noFill/>
          </p:spPr>
          <p:txBody>
            <a:bodyPr wrap="square" rtlCol="0">
              <a:spAutoFit/>
            </a:bodyPr>
            <a:lstStyle/>
            <a:p>
              <a:pPr algn="ctr">
                <a:lnSpc>
                  <a:spcPts val="2600"/>
                </a:lnSpc>
              </a:pPr>
              <a:r>
                <a:rPr kumimoji="1" lang="ja-JP" altLang="en-US" sz="1600" b="1" dirty="0">
                  <a:solidFill>
                    <a:schemeClr val="bg1"/>
                  </a:solidFill>
                  <a:latin typeface="游明朝 Demibold" panose="02020600000000000000" pitchFamily="18" charset="-128"/>
                  <a:ea typeface="游明朝 Demibold" panose="02020600000000000000" pitchFamily="18" charset="-128"/>
                </a:rPr>
                <a:t>お肌の奥にまで浸透</a:t>
              </a:r>
              <a:endParaRPr kumimoji="1" lang="en-US" altLang="ja-JP" sz="1600" b="1" dirty="0">
                <a:solidFill>
                  <a:schemeClr val="bg1"/>
                </a:solidFill>
                <a:latin typeface="游明朝 Demibold" panose="02020600000000000000" pitchFamily="18" charset="-128"/>
                <a:ea typeface="游明朝 Demibold" panose="02020600000000000000" pitchFamily="18" charset="-128"/>
              </a:endParaRPr>
            </a:p>
          </p:txBody>
        </p:sp>
      </p:grpSp>
      <p:sp>
        <p:nvSpPr>
          <p:cNvPr id="79" name="テキスト ボックス 78">
            <a:extLst>
              <a:ext uri="{FF2B5EF4-FFF2-40B4-BE49-F238E27FC236}">
                <a16:creationId xmlns:a16="http://schemas.microsoft.com/office/drawing/2014/main" id="{659332E4-56FD-1341-925A-605BAC30076C}"/>
              </a:ext>
            </a:extLst>
          </p:cNvPr>
          <p:cNvSpPr txBox="1"/>
          <p:nvPr/>
        </p:nvSpPr>
        <p:spPr>
          <a:xfrm>
            <a:off x="4838892" y="2884418"/>
            <a:ext cx="5067108" cy="382925"/>
          </a:xfrm>
          <a:prstGeom prst="rect">
            <a:avLst/>
          </a:prstGeom>
          <a:noFill/>
        </p:spPr>
        <p:txBody>
          <a:bodyPr wrap="square" rtlCol="0">
            <a:spAutoFit/>
          </a:bodyPr>
          <a:lstStyle/>
          <a:p>
            <a:pPr algn="ctr">
              <a:lnSpc>
                <a:spcPts val="2600"/>
              </a:lnSpc>
            </a:pPr>
            <a:r>
              <a:rPr kumimoji="1" lang="en-US" altLang="ja-JP" sz="900" dirty="0">
                <a:solidFill>
                  <a:schemeClr val="tx1">
                    <a:lumMod val="85000"/>
                    <a:lumOff val="15000"/>
                  </a:schemeClr>
                </a:solidFill>
                <a:latin typeface="游明朝 Demibold" panose="02020600000000000000" pitchFamily="18" charset="-128"/>
                <a:ea typeface="游明朝 Demibold" panose="02020600000000000000" pitchFamily="18" charset="-128"/>
              </a:rPr>
              <a:t>※</a:t>
            </a:r>
            <a:r>
              <a:rPr kumimoji="1" lang="ja-JP" altLang="en-US" sz="900"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テラヘルツとは１秒間に１兆回の振動をする周波数。半永久的に継続。</a:t>
            </a:r>
            <a:endParaRPr kumimoji="1" lang="en-US" altLang="ja-JP" sz="900"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80" name="テキスト ボックス 79">
            <a:extLst>
              <a:ext uri="{FF2B5EF4-FFF2-40B4-BE49-F238E27FC236}">
                <a16:creationId xmlns:a16="http://schemas.microsoft.com/office/drawing/2014/main" id="{6F8602FC-9C91-4833-A6B7-1A8BB1F22D4E}"/>
              </a:ext>
            </a:extLst>
          </p:cNvPr>
          <p:cNvSpPr txBox="1"/>
          <p:nvPr/>
        </p:nvSpPr>
        <p:spPr>
          <a:xfrm>
            <a:off x="5464921" y="3014815"/>
            <a:ext cx="1579404" cy="382925"/>
          </a:xfrm>
          <a:prstGeom prst="rect">
            <a:avLst/>
          </a:prstGeom>
          <a:noFill/>
        </p:spPr>
        <p:txBody>
          <a:bodyPr wrap="square" rtlCol="0">
            <a:spAutoFit/>
          </a:bodyPr>
          <a:lstStyle/>
          <a:p>
            <a:pPr>
              <a:lnSpc>
                <a:spcPts val="2600"/>
              </a:lnSpc>
            </a:pPr>
            <a:r>
              <a:rPr kumimoji="1" lang="ja-JP" altLang="en-US" sz="900" dirty="0">
                <a:solidFill>
                  <a:schemeClr val="tx1">
                    <a:lumMod val="85000"/>
                    <a:lumOff val="15000"/>
                  </a:schemeClr>
                </a:solidFill>
                <a:latin typeface="游明朝 Demibold" panose="02020600000000000000" pitchFamily="18" charset="-128"/>
                <a:ea typeface="游明朝 Demibold" panose="02020600000000000000" pitchFamily="18" charset="-128"/>
              </a:rPr>
              <a:t>水分子を細かくします。</a:t>
            </a:r>
            <a:endParaRPr kumimoji="1" lang="en-US" altLang="ja-JP" sz="900"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pic>
        <p:nvPicPr>
          <p:cNvPr id="3" name="図 2">
            <a:extLst>
              <a:ext uri="{FF2B5EF4-FFF2-40B4-BE49-F238E27FC236}">
                <a16:creationId xmlns:a16="http://schemas.microsoft.com/office/drawing/2014/main" id="{EE5FF227-E943-5810-CF55-886575F61E5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91094" y="3014816"/>
            <a:ext cx="2747787" cy="3540898"/>
          </a:xfrm>
          <a:prstGeom prst="rect">
            <a:avLst/>
          </a:prstGeom>
          <a:ln>
            <a:noFill/>
          </a:ln>
          <a:effectLst>
            <a:outerShdw blurRad="368300" dist="38100" dir="2700000" sx="115000" sy="115000" algn="tl" rotWithShape="0">
              <a:srgbClr val="D4C8AE">
                <a:alpha val="95000"/>
              </a:srgbClr>
            </a:outerShdw>
            <a:softEdge rad="112500"/>
          </a:effectLst>
        </p:spPr>
      </p:pic>
      <p:sp>
        <p:nvSpPr>
          <p:cNvPr id="6" name="テキスト ボックス 5">
            <a:extLst>
              <a:ext uri="{FF2B5EF4-FFF2-40B4-BE49-F238E27FC236}">
                <a16:creationId xmlns:a16="http://schemas.microsoft.com/office/drawing/2014/main" id="{42A881D3-ACFC-E332-473A-1B603BABDFB1}"/>
              </a:ext>
            </a:extLst>
          </p:cNvPr>
          <p:cNvSpPr txBox="1"/>
          <p:nvPr/>
        </p:nvSpPr>
        <p:spPr>
          <a:xfrm>
            <a:off x="4953000" y="559239"/>
            <a:ext cx="4921949" cy="584775"/>
          </a:xfrm>
          <a:prstGeom prst="rect">
            <a:avLst/>
          </a:prstGeom>
          <a:noFill/>
        </p:spPr>
        <p:txBody>
          <a:bodyPr wrap="square" rtlCol="0">
            <a:spAutoFit/>
          </a:bodyPr>
          <a:lstStyle/>
          <a:p>
            <a:pPr algn="ctr"/>
            <a:r>
              <a:rPr kumimoji="1" lang="en-US" altLang="ja-JP" sz="3200" dirty="0" err="1">
                <a:solidFill>
                  <a:schemeClr val="tx1">
                    <a:lumMod val="85000"/>
                    <a:lumOff val="15000"/>
                  </a:schemeClr>
                </a:solidFill>
                <a:latin typeface="Georgia" panose="02040502050405020303" pitchFamily="18" charset="0"/>
              </a:rPr>
              <a:t>Cerbrush</a:t>
            </a:r>
            <a:endParaRPr kumimoji="1" lang="ja-JP" altLang="en-US" sz="3200" dirty="0">
              <a:solidFill>
                <a:schemeClr val="tx1">
                  <a:lumMod val="85000"/>
                  <a:lumOff val="15000"/>
                </a:schemeClr>
              </a:solidFill>
              <a:latin typeface="Georgia" panose="02040502050405020303" pitchFamily="18" charset="0"/>
            </a:endParaRPr>
          </a:p>
        </p:txBody>
      </p:sp>
      <p:sp>
        <p:nvSpPr>
          <p:cNvPr id="12" name="テキスト ボックス 11">
            <a:extLst>
              <a:ext uri="{FF2B5EF4-FFF2-40B4-BE49-F238E27FC236}">
                <a16:creationId xmlns:a16="http://schemas.microsoft.com/office/drawing/2014/main" id="{157635C6-CA13-1C12-F824-AF0032C63BB6}"/>
              </a:ext>
            </a:extLst>
          </p:cNvPr>
          <p:cNvSpPr txBox="1"/>
          <p:nvPr/>
        </p:nvSpPr>
        <p:spPr>
          <a:xfrm>
            <a:off x="7183048" y="1014649"/>
            <a:ext cx="1186904" cy="253916"/>
          </a:xfrm>
          <a:prstGeom prst="rect">
            <a:avLst/>
          </a:prstGeom>
          <a:noFill/>
        </p:spPr>
        <p:txBody>
          <a:bodyPr wrap="square">
            <a:spAutoFit/>
          </a:bodyPr>
          <a:lstStyle/>
          <a:p>
            <a:pPr algn="ctr"/>
            <a:r>
              <a:rPr lang="ja-JP" altLang="en-US" sz="1050" b="1" dirty="0">
                <a:solidFill>
                  <a:schemeClr val="tx1">
                    <a:lumMod val="85000"/>
                    <a:lumOff val="15000"/>
                  </a:schemeClr>
                </a:solidFill>
                <a:latin typeface="游明朝 Demibold" panose="02020600000000000000" pitchFamily="18" charset="-128"/>
                <a:ea typeface="游明朝 Demibold" panose="02020600000000000000" pitchFamily="18" charset="-128"/>
              </a:rPr>
              <a:t>セルブラッシュ</a:t>
            </a:r>
          </a:p>
        </p:txBody>
      </p:sp>
      <p:sp>
        <p:nvSpPr>
          <p:cNvPr id="8" name="四角形: 角を丸くする 7">
            <a:extLst>
              <a:ext uri="{FF2B5EF4-FFF2-40B4-BE49-F238E27FC236}">
                <a16:creationId xmlns:a16="http://schemas.microsoft.com/office/drawing/2014/main" id="{A6DC6E75-8D9A-CF27-EDC7-6A0F05673E42}"/>
              </a:ext>
            </a:extLst>
          </p:cNvPr>
          <p:cNvSpPr/>
          <p:nvPr/>
        </p:nvSpPr>
        <p:spPr>
          <a:xfrm>
            <a:off x="7645170" y="6425316"/>
            <a:ext cx="2159780" cy="31018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B6499AE6-ACBC-2A30-8B7F-8915366EAA78}"/>
              </a:ext>
            </a:extLst>
          </p:cNvPr>
          <p:cNvSpPr txBox="1"/>
          <p:nvPr/>
        </p:nvSpPr>
        <p:spPr>
          <a:xfrm>
            <a:off x="7653340" y="6455849"/>
            <a:ext cx="2143441" cy="218805"/>
          </a:xfrm>
          <a:prstGeom prst="rect">
            <a:avLst/>
          </a:prstGeom>
          <a:noFill/>
        </p:spPr>
        <p:txBody>
          <a:bodyPr wrap="square" rtlCol="0">
            <a:spAutoFit/>
          </a:bodyPr>
          <a:lstStyle/>
          <a:p>
            <a:pPr algn="ctr"/>
            <a:r>
              <a:rPr kumimoji="1" lang="en-US" altLang="ja-JP" sz="1200" b="1"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sz="1200" b="1" dirty="0">
                <a:solidFill>
                  <a:schemeClr val="tx1">
                    <a:lumMod val="75000"/>
                    <a:lumOff val="25000"/>
                  </a:schemeClr>
                </a:solidFill>
                <a:latin typeface="游明朝 Demibold" panose="02020600000000000000" pitchFamily="18" charset="-128"/>
                <a:ea typeface="游明朝 Demibold" panose="02020600000000000000" pitchFamily="18" charset="-128"/>
              </a:rPr>
              <a:t>社外秘　内部研修資料</a:t>
            </a:r>
            <a:r>
              <a:rPr kumimoji="1" lang="en-US" altLang="ja-JP" sz="1200" b="1" dirty="0">
                <a:solidFill>
                  <a:schemeClr val="tx1">
                    <a:lumMod val="75000"/>
                    <a:lumOff val="25000"/>
                  </a:schemeClr>
                </a:solidFill>
                <a:latin typeface="游明朝 Demibold" panose="02020600000000000000" pitchFamily="18" charset="-128"/>
                <a:ea typeface="游明朝 Demibold" panose="02020600000000000000" pitchFamily="18" charset="-128"/>
              </a:rPr>
              <a:t>※</a:t>
            </a:r>
            <a:endParaRPr kumimoji="1" lang="ja-JP" altLang="en-US" sz="1200"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936056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BC5F793B-3860-520F-3C02-7EAC6616BED3}"/>
              </a:ext>
            </a:extLst>
          </p:cNvPr>
          <p:cNvGrpSpPr/>
          <p:nvPr/>
        </p:nvGrpSpPr>
        <p:grpSpPr>
          <a:xfrm>
            <a:off x="1" y="0"/>
            <a:ext cx="9906000" cy="6857998"/>
            <a:chOff x="1" y="0"/>
            <a:chExt cx="9906000" cy="6857998"/>
          </a:xfrm>
        </p:grpSpPr>
        <p:sp>
          <p:nvSpPr>
            <p:cNvPr id="2" name="二等辺三角形 1">
              <a:extLst>
                <a:ext uri="{FF2B5EF4-FFF2-40B4-BE49-F238E27FC236}">
                  <a16:creationId xmlns:a16="http://schemas.microsoft.com/office/drawing/2014/main" id="{CBEDA698-83AD-5210-27C1-EEA45E2F5921}"/>
                </a:ext>
              </a:extLst>
            </p:cNvPr>
            <p:cNvSpPr/>
            <p:nvPr/>
          </p:nvSpPr>
          <p:spPr>
            <a:xfrm rot="16200000">
              <a:off x="1524002" y="-1524001"/>
              <a:ext cx="6857998" cy="9905999"/>
            </a:xfrm>
            <a:prstGeom prst="triangle">
              <a:avLst>
                <a:gd name="adj" fmla="val 0"/>
              </a:avLst>
            </a:prstGeom>
            <a:solidFill>
              <a:srgbClr val="D6E6E4"/>
            </a:solidFill>
            <a:ln w="76200">
              <a:solidFill>
                <a:srgbClr val="D6E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69EDCDA-3FE1-53F9-3DD6-746BA084A7CC}"/>
                </a:ext>
              </a:extLst>
            </p:cNvPr>
            <p:cNvSpPr/>
            <p:nvPr/>
          </p:nvSpPr>
          <p:spPr>
            <a:xfrm>
              <a:off x="1"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2BF39AF-6396-E3FE-31B7-87BC073CE409}"/>
                </a:ext>
              </a:extLst>
            </p:cNvPr>
            <p:cNvSpPr txBox="1"/>
            <p:nvPr/>
          </p:nvSpPr>
          <p:spPr>
            <a:xfrm>
              <a:off x="265612" y="546039"/>
              <a:ext cx="9392194" cy="646331"/>
            </a:xfrm>
            <a:prstGeom prst="rect">
              <a:avLst/>
            </a:prstGeom>
            <a:noFill/>
          </p:spPr>
          <p:txBody>
            <a:bodyPr wrap="square">
              <a:spAutoFit/>
            </a:bodyPr>
            <a:lstStyle/>
            <a:p>
              <a:pPr algn="ctr"/>
              <a:r>
                <a:rPr lang="ja-JP" altLang="en-US" sz="3600" b="1" dirty="0">
                  <a:solidFill>
                    <a:schemeClr val="bg1"/>
                  </a:solidFill>
                  <a:latin typeface="游明朝 Demibold" panose="02020600000000000000" pitchFamily="18" charset="-128"/>
                  <a:ea typeface="游明朝 Demibold" panose="02020600000000000000" pitchFamily="18" charset="-128"/>
                </a:rPr>
                <a:t>消耗品リピート物販 </a:t>
              </a:r>
              <a:r>
                <a:rPr lang="en-US" altLang="ja-JP" sz="2400" b="1" dirty="0">
                  <a:solidFill>
                    <a:schemeClr val="bg1"/>
                  </a:solidFill>
                  <a:latin typeface="游明朝 Demibold" panose="02020600000000000000" pitchFamily="18" charset="-128"/>
                  <a:ea typeface="游明朝 Demibold" panose="02020600000000000000" pitchFamily="18" charset="-128"/>
                </a:rPr>
                <a:t>VS</a:t>
              </a:r>
              <a:r>
                <a:rPr lang="ja-JP" altLang="en-US" sz="3200" b="1" dirty="0">
                  <a:solidFill>
                    <a:schemeClr val="bg1"/>
                  </a:solidFill>
                  <a:latin typeface="游明朝 Demibold" panose="02020600000000000000" pitchFamily="18" charset="-128"/>
                  <a:ea typeface="游明朝 Demibold" panose="02020600000000000000" pitchFamily="18" charset="-128"/>
                </a:rPr>
                <a:t> </a:t>
              </a:r>
              <a:r>
                <a:rPr lang="ja-JP" altLang="en-US" sz="3600" b="1" dirty="0">
                  <a:solidFill>
                    <a:schemeClr val="bg1"/>
                  </a:solidFill>
                  <a:latin typeface="游明朝 Demibold" panose="02020600000000000000" pitchFamily="18" charset="-128"/>
                  <a:ea typeface="游明朝 Demibold" panose="02020600000000000000" pitchFamily="18" charset="-128"/>
                </a:rPr>
                <a:t>単品非リピート物販</a:t>
              </a:r>
              <a:endParaRPr lang="en-US" altLang="ja-JP" sz="3200" b="1" dirty="0">
                <a:solidFill>
                  <a:schemeClr val="bg1"/>
                </a:solidFill>
                <a:latin typeface="游明朝 Demibold" panose="02020600000000000000" pitchFamily="18" charset="-128"/>
                <a:ea typeface="游明朝 Demibold" panose="02020600000000000000" pitchFamily="18" charset="-128"/>
              </a:endParaRPr>
            </a:p>
          </p:txBody>
        </p:sp>
        <p:pic>
          <p:nvPicPr>
            <p:cNvPr id="8" name="図 7">
              <a:extLst>
                <a:ext uri="{FF2B5EF4-FFF2-40B4-BE49-F238E27FC236}">
                  <a16:creationId xmlns:a16="http://schemas.microsoft.com/office/drawing/2014/main" id="{B4578E47-20C2-451D-4C70-5954B31FF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716" y="2941983"/>
              <a:ext cx="3741875" cy="3783494"/>
            </a:xfrm>
            <a:prstGeom prst="rect">
              <a:avLst/>
            </a:prstGeom>
          </p:spPr>
        </p:pic>
        <p:sp>
          <p:nvSpPr>
            <p:cNvPr id="9" name="テキスト ボックス 8">
              <a:extLst>
                <a:ext uri="{FF2B5EF4-FFF2-40B4-BE49-F238E27FC236}">
                  <a16:creationId xmlns:a16="http://schemas.microsoft.com/office/drawing/2014/main" id="{99336EF0-CB4A-4BB0-D26F-84671BB3C7B2}"/>
                </a:ext>
              </a:extLst>
            </p:cNvPr>
            <p:cNvSpPr txBox="1"/>
            <p:nvPr/>
          </p:nvSpPr>
          <p:spPr>
            <a:xfrm>
              <a:off x="1021863" y="1920893"/>
              <a:ext cx="7862274" cy="3016210"/>
            </a:xfrm>
            <a:prstGeom prst="rect">
              <a:avLst/>
            </a:prstGeom>
            <a:noFill/>
          </p:spPr>
          <p:txBody>
            <a:bodyPr wrap="square">
              <a:spAutoFit/>
            </a:bodyPr>
            <a:lstStyle/>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しかし、いかに、リピート物販に関連付けるか？が大切。</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フェイスブラシで基礎化粧品、美容液などの効果が高まるという</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関連性を駆使することで次の商品の提案が</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しやすくなります。</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endPar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お客様は買ってない商品を何度も勧められると</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勧誘色が濃いと感じますが、一度買った</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単品商品のフォローアップを何度もされると</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信頼ばかりが高まるからです。</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pic>
          <p:nvPicPr>
            <p:cNvPr id="12" name="図 11">
              <a:extLst>
                <a:ext uri="{FF2B5EF4-FFF2-40B4-BE49-F238E27FC236}">
                  <a16:creationId xmlns:a16="http://schemas.microsoft.com/office/drawing/2014/main" id="{F4BD2142-416B-E468-BD2A-719B569575A8}"/>
                </a:ext>
              </a:extLst>
            </p:cNvPr>
            <p:cNvPicPr>
              <a:picLocks noChangeAspect="1"/>
            </p:cNvPicPr>
            <p:nvPr/>
          </p:nvPicPr>
          <p:blipFill>
            <a:blip r:embed="rId4">
              <a:extLst>
                <a:ext uri="{28A0092B-C50C-407E-A947-70E740481C1C}">
                  <a14:useLocalDpi xmlns:a14="http://schemas.microsoft.com/office/drawing/2010/main" val="0"/>
                </a:ext>
              </a:extLst>
            </a:blip>
            <a:srcRect l="4583" t="55311" r="66289" b="41100"/>
            <a:stretch/>
          </p:blipFill>
          <p:spPr>
            <a:xfrm>
              <a:off x="3175376" y="2172646"/>
              <a:ext cx="3087756" cy="310879"/>
            </a:xfrm>
            <a:prstGeom prst="rect">
              <a:avLst/>
            </a:prstGeom>
          </p:spPr>
        </p:pic>
      </p:grpSp>
    </p:spTree>
    <p:extLst>
      <p:ext uri="{BB962C8B-B14F-4D97-AF65-F5344CB8AC3E}">
        <p14:creationId xmlns:p14="http://schemas.microsoft.com/office/powerpoint/2010/main" val="643000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二等辺三角形 16">
            <a:extLst>
              <a:ext uri="{FF2B5EF4-FFF2-40B4-BE49-F238E27FC236}">
                <a16:creationId xmlns:a16="http://schemas.microsoft.com/office/drawing/2014/main" id="{65174F90-8BF8-8C45-04BC-EAB97FC86588}"/>
              </a:ext>
            </a:extLst>
          </p:cNvPr>
          <p:cNvSpPr/>
          <p:nvPr/>
        </p:nvSpPr>
        <p:spPr>
          <a:xfrm rot="10800000">
            <a:off x="4405760" y="4929244"/>
            <a:ext cx="1094480" cy="542985"/>
          </a:xfrm>
          <a:prstGeom prst="triangle">
            <a:avLst/>
          </a:prstGeom>
          <a:solidFill>
            <a:srgbClr val="C2B1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8DFF548F-BB8E-ACB4-BF3F-58B707EA4C12}"/>
              </a:ext>
            </a:extLst>
          </p:cNvPr>
          <p:cNvSpPr/>
          <p:nvPr/>
        </p:nvSpPr>
        <p:spPr>
          <a:xfrm>
            <a:off x="0" y="2393684"/>
            <a:ext cx="9906000" cy="2722916"/>
          </a:xfrm>
          <a:prstGeom prst="rect">
            <a:avLst/>
          </a:prstGeom>
          <a:solidFill>
            <a:srgbClr val="C2B1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D75D58A-E914-7015-269D-97E94A250770}"/>
              </a:ext>
            </a:extLst>
          </p:cNvPr>
          <p:cNvSpPr/>
          <p:nvPr/>
        </p:nvSpPr>
        <p:spPr>
          <a:xfrm>
            <a:off x="3223968" y="0"/>
            <a:ext cx="6682032" cy="2393683"/>
          </a:xfrm>
          <a:prstGeom prst="rect">
            <a:avLst/>
          </a:prstGeom>
          <a:solidFill>
            <a:srgbClr val="F7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119661CA-A1BD-C014-9493-6CB76ABC7CA4}"/>
              </a:ext>
            </a:extLst>
          </p:cNvPr>
          <p:cNvSpPr txBox="1"/>
          <p:nvPr/>
        </p:nvSpPr>
        <p:spPr>
          <a:xfrm>
            <a:off x="-3497" y="5472230"/>
            <a:ext cx="9906000" cy="707886"/>
          </a:xfrm>
          <a:prstGeom prst="rect">
            <a:avLst/>
          </a:prstGeom>
          <a:noFill/>
        </p:spPr>
        <p:txBody>
          <a:bodyPr wrap="square">
            <a:spAutoFit/>
          </a:bodyPr>
          <a:lstStyle/>
          <a:p>
            <a:pPr algn="ctr"/>
            <a:r>
              <a:rPr kumimoji="1" lang="en-US" altLang="ja-JP" sz="4000" b="1" dirty="0" err="1">
                <a:solidFill>
                  <a:schemeClr val="tx1">
                    <a:lumMod val="85000"/>
                    <a:lumOff val="15000"/>
                  </a:schemeClr>
                </a:solidFill>
                <a:latin typeface="游明朝 Demibold" panose="02020600000000000000" pitchFamily="18" charset="-128"/>
                <a:ea typeface="游明朝 Demibold" panose="02020600000000000000" pitchFamily="18" charset="-128"/>
              </a:rPr>
              <a:t>Cerbrush</a:t>
            </a:r>
            <a:r>
              <a:rPr kumimoji="1" lang="ja-JP" altLang="en-US" sz="3600" b="1" dirty="0">
                <a:solidFill>
                  <a:schemeClr val="tx1">
                    <a:lumMod val="85000"/>
                    <a:lumOff val="15000"/>
                  </a:schemeClr>
                </a:solidFill>
                <a:latin typeface="游明朝 Demibold" panose="02020600000000000000" pitchFamily="18" charset="-128"/>
                <a:ea typeface="游明朝 Demibold" panose="02020600000000000000" pitchFamily="18" charset="-128"/>
              </a:rPr>
              <a:t>がそれら全ての悩みを解決します</a:t>
            </a:r>
          </a:p>
        </p:txBody>
      </p:sp>
      <p:pic>
        <p:nvPicPr>
          <p:cNvPr id="4" name="図 3">
            <a:extLst>
              <a:ext uri="{FF2B5EF4-FFF2-40B4-BE49-F238E27FC236}">
                <a16:creationId xmlns:a16="http://schemas.microsoft.com/office/drawing/2014/main" id="{31D37DA1-FBF8-B10C-AE49-56F2FEA58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 y="1"/>
            <a:ext cx="3588732" cy="2393684"/>
          </a:xfrm>
          <a:prstGeom prst="rect">
            <a:avLst/>
          </a:prstGeom>
        </p:spPr>
      </p:pic>
      <p:sp>
        <p:nvSpPr>
          <p:cNvPr id="6" name="正方形/長方形 5">
            <a:extLst>
              <a:ext uri="{FF2B5EF4-FFF2-40B4-BE49-F238E27FC236}">
                <a16:creationId xmlns:a16="http://schemas.microsoft.com/office/drawing/2014/main" id="{B1DC3353-FB8F-17E0-80CD-2F168AFFBB10}"/>
              </a:ext>
            </a:extLst>
          </p:cNvPr>
          <p:cNvSpPr/>
          <p:nvPr/>
        </p:nvSpPr>
        <p:spPr>
          <a:xfrm>
            <a:off x="3789406" y="568675"/>
            <a:ext cx="6116594" cy="1316771"/>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34A487F-F987-1E9F-C70B-D3D82C060EFE}"/>
              </a:ext>
            </a:extLst>
          </p:cNvPr>
          <p:cNvSpPr txBox="1"/>
          <p:nvPr/>
        </p:nvSpPr>
        <p:spPr>
          <a:xfrm>
            <a:off x="3789406" y="600722"/>
            <a:ext cx="6116594" cy="1200329"/>
          </a:xfrm>
          <a:prstGeom prst="rect">
            <a:avLst/>
          </a:prstGeom>
          <a:noFill/>
        </p:spPr>
        <p:txBody>
          <a:bodyPr wrap="square">
            <a:spAutoFit/>
          </a:bodyPr>
          <a:lstStyle/>
          <a:p>
            <a:pPr algn="ctr"/>
            <a:r>
              <a:rPr kumimoji="1" lang="ja-JP" altLang="en-US" sz="3600" b="1" dirty="0">
                <a:solidFill>
                  <a:schemeClr val="bg1"/>
                </a:solidFill>
                <a:latin typeface="BIZ UDP明朝 Medium" panose="02020500000000000000" pitchFamily="18" charset="-128"/>
                <a:ea typeface="BIZ UDP明朝 Medium" panose="02020500000000000000" pitchFamily="18" charset="-128"/>
              </a:rPr>
              <a:t>このような肌の悩み</a:t>
            </a:r>
            <a:endParaRPr kumimoji="1" lang="en-US" altLang="ja-JP" sz="3600" b="1" dirty="0">
              <a:solidFill>
                <a:schemeClr val="bg1"/>
              </a:solidFill>
              <a:latin typeface="BIZ UDP明朝 Medium" panose="02020500000000000000" pitchFamily="18" charset="-128"/>
              <a:ea typeface="BIZ UDP明朝 Medium" panose="02020500000000000000" pitchFamily="18" charset="-128"/>
            </a:endParaRPr>
          </a:p>
          <a:p>
            <a:pPr algn="ctr"/>
            <a:r>
              <a:rPr kumimoji="1" lang="ja-JP" altLang="en-US" sz="3600" b="1" dirty="0">
                <a:solidFill>
                  <a:schemeClr val="bg1"/>
                </a:solidFill>
                <a:latin typeface="BIZ UDP明朝 Medium" panose="02020500000000000000" pitchFamily="18" charset="-128"/>
                <a:ea typeface="BIZ UDP明朝 Medium" panose="02020500000000000000" pitchFamily="18" charset="-128"/>
              </a:rPr>
              <a:t>感じたことありませんか？</a:t>
            </a:r>
          </a:p>
        </p:txBody>
      </p:sp>
      <p:sp>
        <p:nvSpPr>
          <p:cNvPr id="22" name="テキスト ボックス 21">
            <a:extLst>
              <a:ext uri="{FF2B5EF4-FFF2-40B4-BE49-F238E27FC236}">
                <a16:creationId xmlns:a16="http://schemas.microsoft.com/office/drawing/2014/main" id="{58BDC4C4-0AD6-4F56-6E89-647F847625FB}"/>
              </a:ext>
            </a:extLst>
          </p:cNvPr>
          <p:cNvSpPr txBox="1"/>
          <p:nvPr/>
        </p:nvSpPr>
        <p:spPr>
          <a:xfrm>
            <a:off x="581170" y="2770449"/>
            <a:ext cx="4028535" cy="1996893"/>
          </a:xfrm>
          <a:prstGeom prst="rect">
            <a:avLst/>
          </a:prstGeom>
          <a:noFill/>
        </p:spPr>
        <p:txBody>
          <a:bodyPr wrap="square">
            <a:spAutoFit/>
          </a:bodyPr>
          <a:lstStyle/>
          <a:p>
            <a:pPr>
              <a:lnSpc>
                <a:spcPts val="3000"/>
              </a:lnSpc>
            </a:pPr>
            <a:r>
              <a:rPr lang="ja-JP" altLang="en-US" sz="2000" b="1" dirty="0">
                <a:solidFill>
                  <a:schemeClr val="bg1"/>
                </a:solidFill>
                <a:latin typeface="游明朝 Demibold" panose="02020600000000000000" pitchFamily="18" charset="-128"/>
                <a:ea typeface="游明朝 Demibold" panose="02020600000000000000" pitchFamily="18" charset="-128"/>
              </a:rPr>
              <a:t>☑ 肌</a:t>
            </a:r>
            <a:r>
              <a:rPr kumimoji="1" lang="ja-JP" altLang="en-US" sz="2000" b="1" dirty="0">
                <a:solidFill>
                  <a:schemeClr val="bg1"/>
                </a:solidFill>
                <a:latin typeface="游明朝 Demibold" panose="02020600000000000000" pitchFamily="18" charset="-128"/>
                <a:ea typeface="游明朝 Demibold" panose="02020600000000000000" pitchFamily="18" charset="-128"/>
              </a:rPr>
              <a:t>が</a:t>
            </a:r>
            <a:r>
              <a:rPr lang="ja-JP" altLang="en-US" sz="2000" b="1" dirty="0">
                <a:solidFill>
                  <a:schemeClr val="bg1"/>
                </a:solidFill>
                <a:latin typeface="游明朝 Demibold" panose="02020600000000000000" pitchFamily="18" charset="-128"/>
                <a:ea typeface="游明朝 Demibold" panose="02020600000000000000" pitchFamily="18" charset="-128"/>
              </a:rPr>
              <a:t>乾燥する</a:t>
            </a:r>
            <a:r>
              <a:rPr kumimoji="1" lang="ja-JP" altLang="en-US" sz="2000" b="1" dirty="0">
                <a:solidFill>
                  <a:schemeClr val="bg1"/>
                </a:solidFill>
                <a:latin typeface="游明朝 Demibold" panose="02020600000000000000" pitchFamily="18" charset="-128"/>
                <a:ea typeface="游明朝 Demibold" panose="02020600000000000000" pitchFamily="18" charset="-128"/>
              </a:rPr>
              <a:t>。</a:t>
            </a:r>
            <a:endParaRPr kumimoji="1" lang="en-US" altLang="ja-JP" sz="2000" b="1" dirty="0">
              <a:solidFill>
                <a:schemeClr val="bg1"/>
              </a:solidFill>
              <a:latin typeface="游明朝 Demibold" panose="02020600000000000000" pitchFamily="18" charset="-128"/>
              <a:ea typeface="游明朝 Demibold" panose="02020600000000000000" pitchFamily="18" charset="-128"/>
            </a:endParaRPr>
          </a:p>
          <a:p>
            <a:pPr>
              <a:lnSpc>
                <a:spcPts val="3000"/>
              </a:lnSpc>
            </a:pPr>
            <a:r>
              <a:rPr lang="ja-JP" altLang="en-US" sz="2000" b="1" dirty="0">
                <a:solidFill>
                  <a:schemeClr val="bg1"/>
                </a:solidFill>
                <a:latin typeface="游明朝 Demibold" panose="02020600000000000000" pitchFamily="18" charset="-128"/>
                <a:ea typeface="游明朝 Demibold" panose="02020600000000000000" pitchFamily="18" charset="-128"/>
              </a:rPr>
              <a:t>☑ 肌の油分が気になる</a:t>
            </a:r>
            <a:r>
              <a:rPr kumimoji="1" lang="ja-JP" altLang="en-US" sz="2000" b="1" dirty="0">
                <a:solidFill>
                  <a:schemeClr val="bg1"/>
                </a:solidFill>
                <a:latin typeface="游明朝 Demibold" panose="02020600000000000000" pitchFamily="18" charset="-128"/>
                <a:ea typeface="游明朝 Demibold" panose="02020600000000000000" pitchFamily="18" charset="-128"/>
              </a:rPr>
              <a:t>。</a:t>
            </a:r>
            <a:endParaRPr kumimoji="1" lang="en-US" altLang="ja-JP" sz="2000" b="1" dirty="0">
              <a:solidFill>
                <a:schemeClr val="bg1"/>
              </a:solidFill>
              <a:latin typeface="游明朝 Demibold" panose="02020600000000000000" pitchFamily="18" charset="-128"/>
              <a:ea typeface="游明朝 Demibold" panose="02020600000000000000" pitchFamily="18" charset="-128"/>
            </a:endParaRPr>
          </a:p>
          <a:p>
            <a:pPr>
              <a:lnSpc>
                <a:spcPts val="3000"/>
              </a:lnSpc>
            </a:pPr>
            <a:r>
              <a:rPr lang="ja-JP" altLang="en-US" sz="2000" b="1" dirty="0">
                <a:solidFill>
                  <a:schemeClr val="bg1"/>
                </a:solidFill>
                <a:latin typeface="游明朝 Demibold" panose="02020600000000000000" pitchFamily="18" charset="-128"/>
                <a:ea typeface="游明朝 Demibold" panose="02020600000000000000" pitchFamily="18" charset="-128"/>
              </a:rPr>
              <a:t>☑ 肌が角質でざらつく。</a:t>
            </a:r>
            <a:endParaRPr kumimoji="1" lang="en-US" altLang="ja-JP" sz="2000" b="1" dirty="0">
              <a:solidFill>
                <a:schemeClr val="bg1"/>
              </a:solidFill>
              <a:latin typeface="游明朝 Demibold" panose="02020600000000000000" pitchFamily="18" charset="-128"/>
              <a:ea typeface="游明朝 Demibold" panose="02020600000000000000" pitchFamily="18" charset="-128"/>
            </a:endParaRPr>
          </a:p>
          <a:p>
            <a:pPr>
              <a:lnSpc>
                <a:spcPts val="3000"/>
              </a:lnSpc>
            </a:pPr>
            <a:r>
              <a:rPr lang="ja-JP" altLang="en-US" sz="2000" b="1" dirty="0">
                <a:solidFill>
                  <a:schemeClr val="bg1"/>
                </a:solidFill>
                <a:latin typeface="游明朝 Demibold" panose="02020600000000000000" pitchFamily="18" charset="-128"/>
                <a:ea typeface="游明朝 Demibold" panose="02020600000000000000" pitchFamily="18" charset="-128"/>
              </a:rPr>
              <a:t>☑ 肌のたるみが気になる</a:t>
            </a:r>
            <a:r>
              <a:rPr kumimoji="1" lang="ja-JP" altLang="en-US" sz="2000" b="1" dirty="0">
                <a:solidFill>
                  <a:schemeClr val="bg1"/>
                </a:solidFill>
                <a:latin typeface="游明朝 Demibold" panose="02020600000000000000" pitchFamily="18" charset="-128"/>
                <a:ea typeface="游明朝 Demibold" panose="02020600000000000000" pitchFamily="18" charset="-128"/>
              </a:rPr>
              <a:t>。</a:t>
            </a:r>
            <a:endParaRPr kumimoji="1" lang="en-US" altLang="ja-JP" sz="2000" b="1" dirty="0">
              <a:solidFill>
                <a:schemeClr val="bg1"/>
              </a:solidFill>
              <a:latin typeface="游明朝 Demibold" panose="02020600000000000000" pitchFamily="18" charset="-128"/>
              <a:ea typeface="游明朝 Demibold" panose="02020600000000000000" pitchFamily="18" charset="-128"/>
            </a:endParaRPr>
          </a:p>
          <a:p>
            <a:pPr>
              <a:lnSpc>
                <a:spcPts val="3000"/>
              </a:lnSpc>
            </a:pPr>
            <a:r>
              <a:rPr lang="ja-JP" altLang="en-US" sz="2000" b="1" dirty="0">
                <a:solidFill>
                  <a:schemeClr val="bg1"/>
                </a:solidFill>
                <a:latin typeface="游明朝 Demibold" panose="02020600000000000000" pitchFamily="18" charset="-128"/>
                <a:ea typeface="游明朝 Demibold" panose="02020600000000000000" pitchFamily="18" charset="-128"/>
              </a:rPr>
              <a:t>☑ 顔の筋肉が硬くて</a:t>
            </a:r>
            <a:r>
              <a:rPr lang="ja-JP" altLang="en-US" sz="2000" b="1" spc="-150" dirty="0">
                <a:solidFill>
                  <a:schemeClr val="bg1"/>
                </a:solidFill>
                <a:latin typeface="游明朝 Demibold" panose="02020600000000000000" pitchFamily="18" charset="-128"/>
                <a:ea typeface="游明朝 Demibold" panose="02020600000000000000" pitchFamily="18" charset="-128"/>
              </a:rPr>
              <a:t>エラ</a:t>
            </a:r>
            <a:r>
              <a:rPr lang="ja-JP" altLang="en-US" sz="2000" b="1" dirty="0">
                <a:solidFill>
                  <a:schemeClr val="bg1"/>
                </a:solidFill>
                <a:latin typeface="游明朝 Demibold" panose="02020600000000000000" pitchFamily="18" charset="-128"/>
                <a:ea typeface="游明朝 Demibold" panose="02020600000000000000" pitchFamily="18" charset="-128"/>
              </a:rPr>
              <a:t>が張る</a:t>
            </a:r>
            <a:r>
              <a:rPr kumimoji="1" lang="ja-JP" altLang="en-US" sz="2000" b="1" dirty="0">
                <a:solidFill>
                  <a:schemeClr val="bg1"/>
                </a:solidFill>
                <a:latin typeface="游明朝 Demibold" panose="02020600000000000000" pitchFamily="18" charset="-128"/>
                <a:ea typeface="游明朝 Demibold" panose="02020600000000000000" pitchFamily="18" charset="-128"/>
              </a:rPr>
              <a:t>。</a:t>
            </a:r>
            <a:endParaRPr kumimoji="1" lang="en-US" altLang="ja-JP" sz="2000" b="1" dirty="0">
              <a:solidFill>
                <a:schemeClr val="bg1"/>
              </a:solidFill>
              <a:latin typeface="游明朝 Demibold" panose="02020600000000000000" pitchFamily="18" charset="-128"/>
              <a:ea typeface="游明朝 Demibold" panose="02020600000000000000" pitchFamily="18" charset="-128"/>
            </a:endParaRPr>
          </a:p>
        </p:txBody>
      </p:sp>
      <p:sp>
        <p:nvSpPr>
          <p:cNvPr id="7" name="テキスト ボックス 6">
            <a:extLst>
              <a:ext uri="{FF2B5EF4-FFF2-40B4-BE49-F238E27FC236}">
                <a16:creationId xmlns:a16="http://schemas.microsoft.com/office/drawing/2014/main" id="{9890DEF8-3621-63B4-981B-0D6534E6091B}"/>
              </a:ext>
            </a:extLst>
          </p:cNvPr>
          <p:cNvSpPr txBox="1"/>
          <p:nvPr/>
        </p:nvSpPr>
        <p:spPr>
          <a:xfrm>
            <a:off x="4493973" y="2776769"/>
            <a:ext cx="5260326" cy="1619161"/>
          </a:xfrm>
          <a:prstGeom prst="rect">
            <a:avLst/>
          </a:prstGeom>
          <a:noFill/>
        </p:spPr>
        <p:txBody>
          <a:bodyPr wrap="square">
            <a:spAutoFit/>
          </a:bodyPr>
          <a:lstStyle/>
          <a:p>
            <a:pPr>
              <a:lnSpc>
                <a:spcPts val="3000"/>
              </a:lnSpc>
            </a:pPr>
            <a:r>
              <a:rPr lang="ja-JP" altLang="en-US" sz="2000" b="1" dirty="0">
                <a:solidFill>
                  <a:schemeClr val="bg1"/>
                </a:solidFill>
                <a:latin typeface="游明朝 Demibold" panose="02020600000000000000" pitchFamily="18" charset="-128"/>
                <a:ea typeface="游明朝 Demibold" panose="02020600000000000000" pitchFamily="18" charset="-128"/>
              </a:rPr>
              <a:t>☑ 目が疲れてまぶたがたるむ。</a:t>
            </a:r>
            <a:endParaRPr lang="en-US" altLang="ja-JP" sz="2000" b="1" dirty="0">
              <a:solidFill>
                <a:schemeClr val="bg1"/>
              </a:solidFill>
              <a:latin typeface="游明朝 Demibold" panose="02020600000000000000" pitchFamily="18" charset="-128"/>
              <a:ea typeface="游明朝 Demibold" panose="02020600000000000000" pitchFamily="18" charset="-128"/>
            </a:endParaRPr>
          </a:p>
          <a:p>
            <a:pPr>
              <a:lnSpc>
                <a:spcPts val="3000"/>
              </a:lnSpc>
            </a:pPr>
            <a:r>
              <a:rPr lang="ja-JP" altLang="en-US" sz="2000" b="1" dirty="0">
                <a:solidFill>
                  <a:schemeClr val="bg1"/>
                </a:solidFill>
                <a:latin typeface="游明朝 Demibold" panose="02020600000000000000" pitchFamily="18" charset="-128"/>
                <a:ea typeface="游明朝 Demibold" panose="02020600000000000000" pitchFamily="18" charset="-128"/>
              </a:rPr>
              <a:t>☑ 化粧がいつも崩れやすい。</a:t>
            </a:r>
            <a:endParaRPr lang="en-US" altLang="ja-JP" sz="2000" b="1" dirty="0">
              <a:solidFill>
                <a:schemeClr val="bg1"/>
              </a:solidFill>
              <a:latin typeface="游明朝 Demibold" panose="02020600000000000000" pitchFamily="18" charset="-128"/>
              <a:ea typeface="游明朝 Demibold" panose="02020600000000000000" pitchFamily="18" charset="-128"/>
            </a:endParaRPr>
          </a:p>
          <a:p>
            <a:pPr>
              <a:lnSpc>
                <a:spcPts val="3000"/>
              </a:lnSpc>
            </a:pPr>
            <a:r>
              <a:rPr lang="ja-JP" altLang="en-US" sz="2000" b="1" dirty="0">
                <a:solidFill>
                  <a:schemeClr val="bg1"/>
                </a:solidFill>
                <a:latin typeface="游明朝 Demibold" panose="02020600000000000000" pitchFamily="18" charset="-128"/>
                <a:ea typeface="游明朝 Demibold" panose="02020600000000000000" pitchFamily="18" charset="-128"/>
              </a:rPr>
              <a:t>☑ </a:t>
            </a:r>
            <a:r>
              <a:rPr kumimoji="1" lang="ja-JP" altLang="en-US" sz="2000" b="1" dirty="0">
                <a:solidFill>
                  <a:schemeClr val="bg1"/>
                </a:solidFill>
                <a:latin typeface="游明朝 Demibold" panose="02020600000000000000" pitchFamily="18" charset="-128"/>
                <a:ea typeface="游明朝 Demibold" panose="02020600000000000000" pitchFamily="18" charset="-128"/>
              </a:rPr>
              <a:t>肌が疲れている。</a:t>
            </a:r>
            <a:endParaRPr kumimoji="1" lang="en-US" altLang="ja-JP" sz="2000" b="1" dirty="0">
              <a:solidFill>
                <a:schemeClr val="bg1"/>
              </a:solidFill>
              <a:latin typeface="游明朝 Demibold" panose="02020600000000000000" pitchFamily="18" charset="-128"/>
              <a:ea typeface="游明朝 Demibold" panose="02020600000000000000" pitchFamily="18" charset="-128"/>
            </a:endParaRPr>
          </a:p>
          <a:p>
            <a:pPr>
              <a:lnSpc>
                <a:spcPts val="3000"/>
              </a:lnSpc>
            </a:pPr>
            <a:r>
              <a:rPr lang="ja-JP" altLang="en-US" sz="2000" b="1" dirty="0">
                <a:solidFill>
                  <a:schemeClr val="bg1"/>
                </a:solidFill>
                <a:latin typeface="游明朝 Demibold" panose="02020600000000000000" pitchFamily="18" charset="-128"/>
                <a:ea typeface="游明朝 Demibold" panose="02020600000000000000" pitchFamily="18" charset="-128"/>
              </a:rPr>
              <a:t>☑ </a:t>
            </a:r>
            <a:r>
              <a:rPr lang="ja-JP" altLang="en-US" sz="2000" b="1" spc="-300" dirty="0">
                <a:solidFill>
                  <a:schemeClr val="bg1"/>
                </a:solidFill>
                <a:latin typeface="游明朝 Demibold" panose="02020600000000000000" pitchFamily="18" charset="-128"/>
                <a:ea typeface="游明朝 Demibold" panose="02020600000000000000" pitchFamily="18" charset="-128"/>
              </a:rPr>
              <a:t>フェイスブラシ</a:t>
            </a:r>
            <a:r>
              <a:rPr lang="ja-JP" altLang="en-US" sz="2000" b="1" dirty="0">
                <a:solidFill>
                  <a:schemeClr val="bg1"/>
                </a:solidFill>
                <a:latin typeface="游明朝 Demibold" panose="02020600000000000000" pitchFamily="18" charset="-128"/>
                <a:ea typeface="游明朝 Demibold" panose="02020600000000000000" pitchFamily="18" charset="-128"/>
              </a:rPr>
              <a:t>の使い方が</a:t>
            </a:r>
            <a:r>
              <a:rPr lang="ja-JP" altLang="en-US" sz="2000" b="1" spc="-150" dirty="0">
                <a:solidFill>
                  <a:schemeClr val="bg1"/>
                </a:solidFill>
                <a:latin typeface="游明朝 Demibold" panose="02020600000000000000" pitchFamily="18" charset="-128"/>
                <a:ea typeface="游明朝 Demibold" panose="02020600000000000000" pitchFamily="18" charset="-128"/>
              </a:rPr>
              <a:t>よくわからない</a:t>
            </a:r>
            <a:r>
              <a:rPr lang="ja-JP" altLang="en-US" sz="2000" b="1" dirty="0">
                <a:solidFill>
                  <a:schemeClr val="bg1"/>
                </a:solidFill>
                <a:latin typeface="游明朝 Demibold" panose="02020600000000000000" pitchFamily="18" charset="-128"/>
                <a:ea typeface="游明朝 Demibold" panose="02020600000000000000" pitchFamily="18" charset="-128"/>
              </a:rPr>
              <a:t>。</a:t>
            </a:r>
            <a:endParaRPr lang="en-US" altLang="ja-JP" sz="2000" b="1" dirty="0">
              <a:solidFill>
                <a:schemeClr val="bg1"/>
              </a:solidFill>
              <a:latin typeface="游明朝 Demibold" panose="02020600000000000000" pitchFamily="18" charset="-128"/>
              <a:ea typeface="游明朝 Demibold" panose="02020600000000000000" pitchFamily="18" charset="-128"/>
            </a:endParaRPr>
          </a:p>
        </p:txBody>
      </p:sp>
      <p:sp>
        <p:nvSpPr>
          <p:cNvPr id="9" name="正方形/長方形 8">
            <a:extLst>
              <a:ext uri="{FF2B5EF4-FFF2-40B4-BE49-F238E27FC236}">
                <a16:creationId xmlns:a16="http://schemas.microsoft.com/office/drawing/2014/main" id="{08C14DC7-753C-544B-135D-1C65FC5E8F73}"/>
              </a:ext>
            </a:extLst>
          </p:cNvPr>
          <p:cNvSpPr/>
          <p:nvPr/>
        </p:nvSpPr>
        <p:spPr>
          <a:xfrm>
            <a:off x="122548" y="2560211"/>
            <a:ext cx="9631751" cy="2405427"/>
          </a:xfrm>
          <a:prstGeom prst="rect">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9">
            <a:extLst>
              <a:ext uri="{FF2B5EF4-FFF2-40B4-BE49-F238E27FC236}">
                <a16:creationId xmlns:a16="http://schemas.microsoft.com/office/drawing/2014/main" id="{9F6F3B22-893A-3D98-385C-183ADAF7F606}"/>
              </a:ext>
            </a:extLst>
          </p:cNvPr>
          <p:cNvSpPr/>
          <p:nvPr/>
        </p:nvSpPr>
        <p:spPr>
          <a:xfrm rot="10800000">
            <a:off x="4581658" y="4922873"/>
            <a:ext cx="742683" cy="355630"/>
          </a:xfrm>
          <a:prstGeom prst="triangle">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a:extLst>
              <a:ext uri="{FF2B5EF4-FFF2-40B4-BE49-F238E27FC236}">
                <a16:creationId xmlns:a16="http://schemas.microsoft.com/office/drawing/2014/main" id="{FA8F1299-2027-DBC3-1784-C0F3E02C20CE}"/>
              </a:ext>
            </a:extLst>
          </p:cNvPr>
          <p:cNvSpPr/>
          <p:nvPr/>
        </p:nvSpPr>
        <p:spPr>
          <a:xfrm rot="10800000">
            <a:off x="4442060" y="4858322"/>
            <a:ext cx="1021878" cy="324142"/>
          </a:xfrm>
          <a:prstGeom prst="triangle">
            <a:avLst/>
          </a:prstGeom>
          <a:solidFill>
            <a:srgbClr val="C2B1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4C773A93-F046-E466-CBF8-D6E1E4656382}"/>
              </a:ext>
            </a:extLst>
          </p:cNvPr>
          <p:cNvGrpSpPr/>
          <p:nvPr/>
        </p:nvGrpSpPr>
        <p:grpSpPr>
          <a:xfrm>
            <a:off x="7645171" y="6447290"/>
            <a:ext cx="2159780" cy="310189"/>
            <a:chOff x="7679347" y="6327358"/>
            <a:chExt cx="2159780" cy="392687"/>
          </a:xfrm>
        </p:grpSpPr>
        <p:sp>
          <p:nvSpPr>
            <p:cNvPr id="19" name="四角形: 角を丸くする 18">
              <a:extLst>
                <a:ext uri="{FF2B5EF4-FFF2-40B4-BE49-F238E27FC236}">
                  <a16:creationId xmlns:a16="http://schemas.microsoft.com/office/drawing/2014/main" id="{C32DF6CC-1E2B-CB59-FAAF-6DBD1F7D2540}"/>
                </a:ext>
              </a:extLst>
            </p:cNvPr>
            <p:cNvSpPr/>
            <p:nvPr/>
          </p:nvSpPr>
          <p:spPr>
            <a:xfrm>
              <a:off x="7679347" y="6327358"/>
              <a:ext cx="2159780" cy="392687"/>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E4B993B7-A7AC-1B74-7A74-7A31BD589D90}"/>
                </a:ext>
              </a:extLst>
            </p:cNvPr>
            <p:cNvSpPr txBox="1"/>
            <p:nvPr/>
          </p:nvSpPr>
          <p:spPr>
            <a:xfrm>
              <a:off x="7687516" y="6366012"/>
              <a:ext cx="2143441" cy="276998"/>
            </a:xfrm>
            <a:prstGeom prst="rect">
              <a:avLst/>
            </a:prstGeom>
            <a:noFill/>
          </p:spPr>
          <p:txBody>
            <a:bodyPr wrap="square" rtlCol="0">
              <a:spAutoFit/>
            </a:bodyPr>
            <a:lstStyle/>
            <a:p>
              <a:pPr algn="ctr"/>
              <a:r>
                <a:rPr kumimoji="1" lang="en-US" altLang="ja-JP" sz="1200" b="1"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sz="1200" b="1" dirty="0">
                  <a:solidFill>
                    <a:schemeClr val="tx1">
                      <a:lumMod val="75000"/>
                      <a:lumOff val="25000"/>
                    </a:schemeClr>
                  </a:solidFill>
                  <a:latin typeface="游明朝 Demibold" panose="02020600000000000000" pitchFamily="18" charset="-128"/>
                  <a:ea typeface="游明朝 Demibold" panose="02020600000000000000" pitchFamily="18" charset="-128"/>
                </a:rPr>
                <a:t>社外秘　内部研修資料</a:t>
              </a:r>
              <a:r>
                <a:rPr kumimoji="1" lang="en-US" altLang="ja-JP" sz="1200" b="1" dirty="0">
                  <a:solidFill>
                    <a:schemeClr val="tx1">
                      <a:lumMod val="75000"/>
                      <a:lumOff val="25000"/>
                    </a:schemeClr>
                  </a:solidFill>
                  <a:latin typeface="游明朝 Demibold" panose="02020600000000000000" pitchFamily="18" charset="-128"/>
                  <a:ea typeface="游明朝 Demibold" panose="02020600000000000000" pitchFamily="18" charset="-128"/>
                </a:rPr>
                <a:t>※</a:t>
              </a:r>
              <a:endParaRPr kumimoji="1" lang="ja-JP" altLang="en-US" sz="1200"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spTree>
    <p:extLst>
      <p:ext uri="{BB962C8B-B14F-4D97-AF65-F5344CB8AC3E}">
        <p14:creationId xmlns:p14="http://schemas.microsoft.com/office/powerpoint/2010/main" val="3843251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547DAB6-C364-482A-C4FD-8F49C2CAC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テキスト ボックス 3">
            <a:extLst>
              <a:ext uri="{FF2B5EF4-FFF2-40B4-BE49-F238E27FC236}">
                <a16:creationId xmlns:a16="http://schemas.microsoft.com/office/drawing/2014/main" id="{8008E461-45AD-B613-BDCA-42D88BD79401}"/>
              </a:ext>
            </a:extLst>
          </p:cNvPr>
          <p:cNvSpPr txBox="1"/>
          <p:nvPr/>
        </p:nvSpPr>
        <p:spPr>
          <a:xfrm>
            <a:off x="0" y="237771"/>
            <a:ext cx="9906000" cy="5940088"/>
          </a:xfrm>
          <a:prstGeom prst="rect">
            <a:avLst/>
          </a:prstGeom>
          <a:noFill/>
        </p:spPr>
        <p:txBody>
          <a:bodyPr wrap="square">
            <a:spAutoFit/>
          </a:bodyPr>
          <a:lstStyle/>
          <a:p>
            <a:r>
              <a:rPr lang="ja-JP" altLang="en-US" sz="7200" spc="-300" dirty="0">
                <a:latin typeface="HGS行書体" panose="03000600000000000000" pitchFamily="66" charset="-128"/>
                <a:ea typeface="HGS行書体" panose="03000600000000000000" pitchFamily="66" charset="-128"/>
              </a:rPr>
              <a:t>　</a:t>
            </a:r>
            <a:r>
              <a:rPr lang="ja-JP" altLang="en-US" sz="5400" spc="-300" dirty="0">
                <a:latin typeface="HGS行書体" panose="03000600000000000000" pitchFamily="66" charset="-128"/>
                <a:ea typeface="HGS行書体" panose="03000600000000000000" pitchFamily="66" charset="-128"/>
              </a:rPr>
              <a:t>それでは、</a:t>
            </a:r>
            <a:endParaRPr lang="en-US" altLang="ja-JP" sz="5400" spc="-300" dirty="0">
              <a:latin typeface="HGS行書体" panose="03000600000000000000" pitchFamily="66" charset="-128"/>
              <a:ea typeface="HGS行書体" panose="03000600000000000000" pitchFamily="66" charset="-128"/>
            </a:endParaRPr>
          </a:p>
          <a:p>
            <a:r>
              <a:rPr lang="ja-JP" altLang="en-US" sz="5400" spc="-300" dirty="0">
                <a:latin typeface="HGS行書体" panose="03000600000000000000" pitchFamily="66" charset="-128"/>
                <a:ea typeface="HGS行書体" panose="03000600000000000000" pitchFamily="66" charset="-128"/>
              </a:rPr>
              <a:t>　　　　あなたもお顔に</a:t>
            </a:r>
            <a:endParaRPr lang="en-US" altLang="ja-JP" sz="7200" spc="-300" dirty="0">
              <a:latin typeface="HGS行書体" panose="03000600000000000000" pitchFamily="66" charset="-128"/>
              <a:ea typeface="HGS行書体" panose="03000600000000000000" pitchFamily="66" charset="-128"/>
            </a:endParaRPr>
          </a:p>
          <a:p>
            <a:r>
              <a:rPr lang="ja-JP" altLang="en-US" sz="16600" spc="-300" dirty="0">
                <a:latin typeface="HGS行書体" panose="03000600000000000000" pitchFamily="66" charset="-128"/>
                <a:ea typeface="HGS行書体" panose="03000600000000000000" pitchFamily="66" charset="-128"/>
              </a:rPr>
              <a:t>　 一筆</a:t>
            </a:r>
            <a:endParaRPr lang="en-US" altLang="ja-JP" sz="16600" spc="-300" dirty="0">
              <a:latin typeface="HGS行書体" panose="03000600000000000000" pitchFamily="66" charset="-128"/>
              <a:ea typeface="HGS行書体" panose="03000600000000000000" pitchFamily="66" charset="-128"/>
            </a:endParaRPr>
          </a:p>
          <a:p>
            <a:r>
              <a:rPr lang="ja-JP" altLang="en-US" sz="8800" spc="-300" dirty="0">
                <a:latin typeface="HGS行書体" panose="03000600000000000000" pitchFamily="66" charset="-128"/>
                <a:ea typeface="HGS行書体" panose="03000600000000000000" pitchFamily="66" charset="-128"/>
              </a:rPr>
              <a:t>    </a:t>
            </a:r>
            <a:r>
              <a:rPr lang="ja-JP" altLang="en-US" sz="8000" spc="-300" dirty="0">
                <a:latin typeface="HGS行書体" panose="03000600000000000000" pitchFamily="66" charset="-128"/>
                <a:ea typeface="HGS行書体" panose="03000600000000000000" pitchFamily="66" charset="-128"/>
              </a:rPr>
              <a:t>入れてください。</a:t>
            </a:r>
            <a:endParaRPr lang="ja-JP" altLang="en-US" sz="8800" spc="-300" dirty="0">
              <a:latin typeface="HGS行書体" panose="03000600000000000000" pitchFamily="66" charset="-128"/>
              <a:ea typeface="HGS行書体" panose="03000600000000000000" pitchFamily="66" charset="-128"/>
            </a:endParaRPr>
          </a:p>
        </p:txBody>
      </p:sp>
      <p:grpSp>
        <p:nvGrpSpPr>
          <p:cNvPr id="8" name="グループ化 7">
            <a:extLst>
              <a:ext uri="{FF2B5EF4-FFF2-40B4-BE49-F238E27FC236}">
                <a16:creationId xmlns:a16="http://schemas.microsoft.com/office/drawing/2014/main" id="{FE76D016-E7A7-236C-5DCA-2407AA61ACBA}"/>
              </a:ext>
            </a:extLst>
          </p:cNvPr>
          <p:cNvGrpSpPr/>
          <p:nvPr/>
        </p:nvGrpSpPr>
        <p:grpSpPr>
          <a:xfrm>
            <a:off x="7645171" y="6447290"/>
            <a:ext cx="2159780" cy="310189"/>
            <a:chOff x="7679347" y="6327358"/>
            <a:chExt cx="2159780" cy="392687"/>
          </a:xfrm>
        </p:grpSpPr>
        <p:sp>
          <p:nvSpPr>
            <p:cNvPr id="9" name="四角形: 角を丸くする 8">
              <a:extLst>
                <a:ext uri="{FF2B5EF4-FFF2-40B4-BE49-F238E27FC236}">
                  <a16:creationId xmlns:a16="http://schemas.microsoft.com/office/drawing/2014/main" id="{37E6FC93-B2A0-8EB0-54EB-1E2433B74A6D}"/>
                </a:ext>
              </a:extLst>
            </p:cNvPr>
            <p:cNvSpPr/>
            <p:nvPr/>
          </p:nvSpPr>
          <p:spPr>
            <a:xfrm>
              <a:off x="7679347" y="6327358"/>
              <a:ext cx="2159780" cy="392687"/>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F162B71D-3B52-7A92-94FF-AFD7C3A8504C}"/>
                </a:ext>
              </a:extLst>
            </p:cNvPr>
            <p:cNvSpPr txBox="1"/>
            <p:nvPr/>
          </p:nvSpPr>
          <p:spPr>
            <a:xfrm>
              <a:off x="7687516" y="6366012"/>
              <a:ext cx="2143441" cy="276998"/>
            </a:xfrm>
            <a:prstGeom prst="rect">
              <a:avLst/>
            </a:prstGeom>
            <a:noFill/>
          </p:spPr>
          <p:txBody>
            <a:bodyPr wrap="square" rtlCol="0">
              <a:spAutoFit/>
            </a:bodyPr>
            <a:lstStyle/>
            <a:p>
              <a:pPr algn="ctr"/>
              <a:r>
                <a:rPr kumimoji="1" lang="en-US" altLang="ja-JP" sz="1200" b="1"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sz="1200" b="1" dirty="0">
                  <a:solidFill>
                    <a:schemeClr val="tx1">
                      <a:lumMod val="75000"/>
                      <a:lumOff val="25000"/>
                    </a:schemeClr>
                  </a:solidFill>
                  <a:latin typeface="游明朝 Demibold" panose="02020600000000000000" pitchFamily="18" charset="-128"/>
                  <a:ea typeface="游明朝 Demibold" panose="02020600000000000000" pitchFamily="18" charset="-128"/>
                </a:rPr>
                <a:t>社外秘　内部研修資料</a:t>
              </a:r>
              <a:r>
                <a:rPr kumimoji="1" lang="en-US" altLang="ja-JP" sz="1200" b="1" dirty="0">
                  <a:solidFill>
                    <a:schemeClr val="tx1">
                      <a:lumMod val="75000"/>
                      <a:lumOff val="25000"/>
                    </a:schemeClr>
                  </a:solidFill>
                  <a:latin typeface="游明朝 Demibold" panose="02020600000000000000" pitchFamily="18" charset="-128"/>
                  <a:ea typeface="游明朝 Demibold" panose="02020600000000000000" pitchFamily="18" charset="-128"/>
                </a:rPr>
                <a:t>※</a:t>
              </a:r>
              <a:endParaRPr kumimoji="1" lang="ja-JP" altLang="en-US" sz="1200"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spTree>
    <p:extLst>
      <p:ext uri="{BB962C8B-B14F-4D97-AF65-F5344CB8AC3E}">
        <p14:creationId xmlns:p14="http://schemas.microsoft.com/office/powerpoint/2010/main" val="1883964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E15319EB-770F-A6C9-5589-94FBF7EED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5999" cy="6858000"/>
          </a:xfrm>
          <a:prstGeom prst="rect">
            <a:avLst/>
          </a:prstGeom>
        </p:spPr>
      </p:pic>
      <p:sp>
        <p:nvSpPr>
          <p:cNvPr id="6" name="テキスト ボックス 5">
            <a:extLst>
              <a:ext uri="{FF2B5EF4-FFF2-40B4-BE49-F238E27FC236}">
                <a16:creationId xmlns:a16="http://schemas.microsoft.com/office/drawing/2014/main" id="{302E8BE2-B44A-0D1F-2299-F132B1FA15CE}"/>
              </a:ext>
            </a:extLst>
          </p:cNvPr>
          <p:cNvSpPr txBox="1"/>
          <p:nvPr/>
        </p:nvSpPr>
        <p:spPr>
          <a:xfrm>
            <a:off x="2333267" y="3429000"/>
            <a:ext cx="7089292" cy="2431435"/>
          </a:xfrm>
          <a:prstGeom prst="rect">
            <a:avLst/>
          </a:prstGeom>
          <a:noFill/>
        </p:spPr>
        <p:txBody>
          <a:bodyPr wrap="square">
            <a:spAutoFit/>
          </a:bodyPr>
          <a:lstStyle/>
          <a:p>
            <a:r>
              <a:rPr lang="ja-JP" altLang="en-US" sz="2000" b="1" spc="-150"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は、</a:t>
            </a:r>
            <a:r>
              <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rPr>
              <a:t>1</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秒間に</a:t>
            </a:r>
            <a:r>
              <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rPr>
              <a:t>1</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兆回振動する振動数の単位。</a:t>
            </a:r>
          </a:p>
          <a:p>
            <a:endPar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r>
              <a:rPr lang="en-US" altLang="ja-JP" sz="2000" b="1" dirty="0" err="1">
                <a:solidFill>
                  <a:schemeClr val="tx1">
                    <a:lumMod val="85000"/>
                    <a:lumOff val="15000"/>
                  </a:schemeClr>
                </a:solidFill>
                <a:latin typeface="游明朝 Demibold" panose="02020600000000000000" pitchFamily="18" charset="-128"/>
                <a:ea typeface="游明朝 Demibold" panose="02020600000000000000" pitchFamily="18" charset="-128"/>
              </a:rPr>
              <a:t>Cerbrush</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」は</a:t>
            </a:r>
            <a:r>
              <a:rPr lang="ja-JP" altLang="en-US" sz="2000" b="1" spc="-150"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波を</a:t>
            </a:r>
            <a:r>
              <a:rPr lang="ja-JP" altLang="en-US" sz="2000" b="1" spc="-150" dirty="0">
                <a:solidFill>
                  <a:schemeClr val="tx1">
                    <a:lumMod val="85000"/>
                    <a:lumOff val="15000"/>
                  </a:schemeClr>
                </a:solidFill>
                <a:latin typeface="游明朝 Demibold" panose="02020600000000000000" pitchFamily="18" charset="-128"/>
                <a:ea typeface="游明朝 Demibold" panose="02020600000000000000" pitchFamily="18" charset="-128"/>
              </a:rPr>
              <a:t>フェイスブラシ</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に転写する</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特殊施工により、</a:t>
            </a:r>
            <a:r>
              <a:rPr lang="ja-JP" altLang="en-US" sz="2000" b="1" spc="-150" dirty="0">
                <a:solidFill>
                  <a:schemeClr val="tx1">
                    <a:lumMod val="85000"/>
                    <a:lumOff val="15000"/>
                  </a:schemeClr>
                </a:solidFill>
                <a:latin typeface="游明朝 Demibold" panose="02020600000000000000" pitchFamily="18" charset="-128"/>
                <a:ea typeface="游明朝 Demibold" panose="02020600000000000000" pitchFamily="18" charset="-128"/>
              </a:rPr>
              <a:t>フェイスブラシ</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全体から</a:t>
            </a:r>
            <a:r>
              <a:rPr lang="ja-JP" altLang="en-US" sz="2000" b="1" spc="-150"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波を</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出します。</a:t>
            </a:r>
          </a:p>
          <a:p>
            <a:endPar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spc="-150"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a:t>
            </a:r>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の有効波により、瞬時に肌表面の水分が細分化し</a:t>
            </a:r>
            <a:endParaRPr lang="en-US" altLang="ja-JP" sz="20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b="1" dirty="0">
                <a:solidFill>
                  <a:schemeClr val="tx1">
                    <a:lumMod val="85000"/>
                    <a:lumOff val="15000"/>
                  </a:schemeClr>
                </a:solidFill>
                <a:latin typeface="游明朝 Demibold" panose="02020600000000000000" pitchFamily="18" charset="-128"/>
                <a:ea typeface="游明朝 Demibold" panose="02020600000000000000" pitchFamily="18" charset="-128"/>
              </a:rPr>
              <a:t>肌状態に変化を感じることができます。</a:t>
            </a:r>
          </a:p>
        </p:txBody>
      </p:sp>
      <p:sp>
        <p:nvSpPr>
          <p:cNvPr id="19" name="正方形/長方形 18">
            <a:extLst>
              <a:ext uri="{FF2B5EF4-FFF2-40B4-BE49-F238E27FC236}">
                <a16:creationId xmlns:a16="http://schemas.microsoft.com/office/drawing/2014/main" id="{DDFD826D-9E8B-FBB1-957C-5EF5D13A1EAB}"/>
              </a:ext>
            </a:extLst>
          </p:cNvPr>
          <p:cNvSpPr/>
          <p:nvPr/>
        </p:nvSpPr>
        <p:spPr>
          <a:xfrm>
            <a:off x="0"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8AFFCA1B-DE6E-79DB-456B-83274AB3334B}"/>
              </a:ext>
            </a:extLst>
          </p:cNvPr>
          <p:cNvSpPr txBox="1"/>
          <p:nvPr/>
        </p:nvSpPr>
        <p:spPr>
          <a:xfrm>
            <a:off x="0" y="556714"/>
            <a:ext cx="9906000" cy="646331"/>
          </a:xfrm>
          <a:prstGeom prst="rect">
            <a:avLst/>
          </a:prstGeom>
          <a:noFill/>
        </p:spPr>
        <p:txBody>
          <a:bodyPr wrap="square" rtlCol="0">
            <a:spAutoFit/>
          </a:bodyPr>
          <a:lstStyle/>
          <a:p>
            <a:pPr algn="ctr"/>
            <a:r>
              <a:rPr kumimoji="1" lang="ja-JP" altLang="en-US" sz="3600" dirty="0">
                <a:solidFill>
                  <a:schemeClr val="bg1"/>
                </a:solidFill>
                <a:latin typeface="游明朝 Demibold" panose="02020600000000000000" pitchFamily="18" charset="-128"/>
                <a:ea typeface="游明朝 Demibold" panose="02020600000000000000" pitchFamily="18" charset="-128"/>
              </a:rPr>
              <a:t>テラヘルツ波の特殊加工とは？</a:t>
            </a:r>
            <a:endParaRPr kumimoji="1" lang="ja-JP" altLang="en-US" sz="2400" dirty="0">
              <a:solidFill>
                <a:schemeClr val="bg1"/>
              </a:solidFill>
              <a:latin typeface="游明朝 Demibold" panose="02020600000000000000" pitchFamily="18" charset="-128"/>
              <a:ea typeface="游明朝 Demibold" panose="02020600000000000000" pitchFamily="18" charset="-128"/>
            </a:endParaRPr>
          </a:p>
        </p:txBody>
      </p:sp>
      <p:sp>
        <p:nvSpPr>
          <p:cNvPr id="18" name="テキスト ボックス 17">
            <a:extLst>
              <a:ext uri="{FF2B5EF4-FFF2-40B4-BE49-F238E27FC236}">
                <a16:creationId xmlns:a16="http://schemas.microsoft.com/office/drawing/2014/main" id="{4311B944-EAF7-4BFC-5E84-71533A44CB45}"/>
              </a:ext>
            </a:extLst>
          </p:cNvPr>
          <p:cNvSpPr txBox="1"/>
          <p:nvPr/>
        </p:nvSpPr>
        <p:spPr>
          <a:xfrm>
            <a:off x="4311443" y="2175840"/>
            <a:ext cx="3626226" cy="646331"/>
          </a:xfrm>
          <a:prstGeom prst="rect">
            <a:avLst/>
          </a:prstGeom>
          <a:noFill/>
        </p:spPr>
        <p:txBody>
          <a:bodyPr wrap="square" rtlCol="0">
            <a:spAutoFit/>
          </a:bodyPr>
          <a:lstStyle/>
          <a:p>
            <a:pPr algn="ctr"/>
            <a:r>
              <a:rPr kumimoji="1" lang="ja-JP" altLang="en-US" sz="3600" u="sng"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テラヘルツとは</a:t>
            </a:r>
            <a:endParaRPr kumimoji="1" lang="ja-JP" altLang="en-US" sz="2400" u="sng"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pic>
        <p:nvPicPr>
          <p:cNvPr id="10" name="図 9">
            <a:extLst>
              <a:ext uri="{FF2B5EF4-FFF2-40B4-BE49-F238E27FC236}">
                <a16:creationId xmlns:a16="http://schemas.microsoft.com/office/drawing/2014/main" id="{6FF34D57-2538-23DF-6F8C-1A4713B20018}"/>
              </a:ext>
            </a:extLst>
          </p:cNvPr>
          <p:cNvPicPr>
            <a:picLocks noChangeAspect="1"/>
          </p:cNvPicPr>
          <p:nvPr/>
        </p:nvPicPr>
        <p:blipFill>
          <a:blip r:embed="rId4">
            <a:extLst>
              <a:ext uri="{28A0092B-C50C-407E-A947-70E740481C1C}">
                <a14:useLocalDpi xmlns:a14="http://schemas.microsoft.com/office/drawing/2010/main" val="0"/>
              </a:ext>
            </a:extLst>
          </a:blip>
          <a:srcRect l="25236" t="5049" r="21001" b="4046"/>
          <a:stretch/>
        </p:blipFill>
        <p:spPr>
          <a:xfrm rot="975161">
            <a:off x="943492" y="1749155"/>
            <a:ext cx="1451441" cy="4625164"/>
          </a:xfrm>
          <a:prstGeom prst="rect">
            <a:avLst/>
          </a:prstGeom>
          <a:ln>
            <a:noFill/>
          </a:ln>
          <a:effectLst>
            <a:outerShdw blurRad="292100" dist="139700" dir="2700000" algn="tl" rotWithShape="0">
              <a:srgbClr val="333333">
                <a:alpha val="65000"/>
              </a:srgbClr>
            </a:outerShdw>
          </a:effectLst>
        </p:spPr>
      </p:pic>
      <p:grpSp>
        <p:nvGrpSpPr>
          <p:cNvPr id="3" name="グループ化 2">
            <a:extLst>
              <a:ext uri="{FF2B5EF4-FFF2-40B4-BE49-F238E27FC236}">
                <a16:creationId xmlns:a16="http://schemas.microsoft.com/office/drawing/2014/main" id="{378D212F-15A0-DC14-8D7C-BBEE1783E4BF}"/>
              </a:ext>
            </a:extLst>
          </p:cNvPr>
          <p:cNvGrpSpPr/>
          <p:nvPr/>
        </p:nvGrpSpPr>
        <p:grpSpPr>
          <a:xfrm>
            <a:off x="7645171" y="6447290"/>
            <a:ext cx="2159780" cy="310189"/>
            <a:chOff x="7679347" y="6327358"/>
            <a:chExt cx="2159780" cy="392687"/>
          </a:xfrm>
        </p:grpSpPr>
        <p:sp>
          <p:nvSpPr>
            <p:cNvPr id="4" name="四角形: 角を丸くする 3">
              <a:extLst>
                <a:ext uri="{FF2B5EF4-FFF2-40B4-BE49-F238E27FC236}">
                  <a16:creationId xmlns:a16="http://schemas.microsoft.com/office/drawing/2014/main" id="{2F569F05-5B58-14BB-EE10-C68FFD0BEA42}"/>
                </a:ext>
              </a:extLst>
            </p:cNvPr>
            <p:cNvSpPr/>
            <p:nvPr/>
          </p:nvSpPr>
          <p:spPr>
            <a:xfrm>
              <a:off x="7679347" y="6327358"/>
              <a:ext cx="2159780" cy="392687"/>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5996A4D6-63B8-BFA7-99D2-BA64EF6AB73C}"/>
                </a:ext>
              </a:extLst>
            </p:cNvPr>
            <p:cNvSpPr txBox="1"/>
            <p:nvPr/>
          </p:nvSpPr>
          <p:spPr>
            <a:xfrm>
              <a:off x="7687516" y="6366012"/>
              <a:ext cx="2143441" cy="276998"/>
            </a:xfrm>
            <a:prstGeom prst="rect">
              <a:avLst/>
            </a:prstGeom>
            <a:noFill/>
          </p:spPr>
          <p:txBody>
            <a:bodyPr wrap="square" rtlCol="0">
              <a:spAutoFit/>
            </a:bodyPr>
            <a:lstStyle/>
            <a:p>
              <a:pPr algn="ctr"/>
              <a:r>
                <a:rPr kumimoji="1" lang="en-US" altLang="ja-JP" sz="1200" b="1" dirty="0">
                  <a:solidFill>
                    <a:schemeClr val="tx1">
                      <a:lumMod val="75000"/>
                      <a:lumOff val="25000"/>
                    </a:schemeClr>
                  </a:solidFill>
                  <a:latin typeface="游明朝 Demibold" panose="02020600000000000000" pitchFamily="18" charset="-128"/>
                  <a:ea typeface="游明朝 Demibold" panose="02020600000000000000" pitchFamily="18" charset="-128"/>
                </a:rPr>
                <a:t>※</a:t>
              </a:r>
              <a:r>
                <a:rPr kumimoji="1" lang="ja-JP" altLang="en-US" sz="1200" b="1" dirty="0">
                  <a:solidFill>
                    <a:schemeClr val="tx1">
                      <a:lumMod val="75000"/>
                      <a:lumOff val="25000"/>
                    </a:schemeClr>
                  </a:solidFill>
                  <a:latin typeface="游明朝 Demibold" panose="02020600000000000000" pitchFamily="18" charset="-128"/>
                  <a:ea typeface="游明朝 Demibold" panose="02020600000000000000" pitchFamily="18" charset="-128"/>
                </a:rPr>
                <a:t>社外秘　内部研修資料</a:t>
              </a:r>
              <a:r>
                <a:rPr kumimoji="1" lang="en-US" altLang="ja-JP" sz="1200" b="1" dirty="0">
                  <a:solidFill>
                    <a:schemeClr val="tx1">
                      <a:lumMod val="75000"/>
                      <a:lumOff val="25000"/>
                    </a:schemeClr>
                  </a:solidFill>
                  <a:latin typeface="游明朝 Demibold" panose="02020600000000000000" pitchFamily="18" charset="-128"/>
                  <a:ea typeface="游明朝 Demibold" panose="02020600000000000000" pitchFamily="18" charset="-128"/>
                </a:rPr>
                <a:t>※</a:t>
              </a:r>
              <a:endParaRPr kumimoji="1" lang="ja-JP" altLang="en-US" sz="1200" b="1"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spTree>
    <p:extLst>
      <p:ext uri="{BB962C8B-B14F-4D97-AF65-F5344CB8AC3E}">
        <p14:creationId xmlns:p14="http://schemas.microsoft.com/office/powerpoint/2010/main" val="352903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163A098-C63D-0C92-B51B-8F1AA249D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5999" cy="6858000"/>
          </a:xfrm>
          <a:prstGeom prst="rect">
            <a:avLst/>
          </a:prstGeom>
        </p:spPr>
      </p:pic>
      <p:sp>
        <p:nvSpPr>
          <p:cNvPr id="91" name="正方形/長方形 90">
            <a:extLst>
              <a:ext uri="{FF2B5EF4-FFF2-40B4-BE49-F238E27FC236}">
                <a16:creationId xmlns:a16="http://schemas.microsoft.com/office/drawing/2014/main" id="{3D474304-217E-6532-D17E-6F53DBEC98DF}"/>
              </a:ext>
            </a:extLst>
          </p:cNvPr>
          <p:cNvSpPr/>
          <p:nvPr/>
        </p:nvSpPr>
        <p:spPr>
          <a:xfrm>
            <a:off x="679149" y="1800046"/>
            <a:ext cx="8527699" cy="613528"/>
          </a:xfrm>
          <a:prstGeom prst="rect">
            <a:avLst/>
          </a:prstGeom>
          <a:solidFill>
            <a:srgbClr val="00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59AEEBE7-B36C-FF0A-6496-D0A70D379402}"/>
              </a:ext>
            </a:extLst>
          </p:cNvPr>
          <p:cNvSpPr txBox="1"/>
          <p:nvPr/>
        </p:nvSpPr>
        <p:spPr>
          <a:xfrm>
            <a:off x="1565100" y="1918587"/>
            <a:ext cx="5919657" cy="461665"/>
          </a:xfrm>
          <a:prstGeom prst="rect">
            <a:avLst/>
          </a:prstGeom>
          <a:noFill/>
        </p:spPr>
        <p:txBody>
          <a:bodyPr wrap="square" rtlCol="0">
            <a:spAutoFit/>
          </a:bodyPr>
          <a:lstStyle/>
          <a:p>
            <a:r>
              <a:rPr kumimoji="1" lang="ja-JP" altLang="en-US" sz="2400" dirty="0">
                <a:solidFill>
                  <a:schemeClr val="bg1"/>
                </a:solidFill>
                <a:latin typeface="游明朝 Demibold" panose="02020600000000000000" pitchFamily="18" charset="-128"/>
                <a:ea typeface="游明朝 Demibold" panose="02020600000000000000" pitchFamily="18" charset="-128"/>
              </a:rPr>
              <a:t>滞った肌の循環を促進。</a:t>
            </a:r>
            <a:endParaRPr kumimoji="1" lang="en-US" altLang="ja-JP" sz="2400" dirty="0">
              <a:solidFill>
                <a:schemeClr val="bg1"/>
              </a:solidFill>
              <a:latin typeface="游明朝 Demibold" panose="02020600000000000000" pitchFamily="18" charset="-128"/>
              <a:ea typeface="游明朝 Demibold" panose="02020600000000000000" pitchFamily="18" charset="-128"/>
            </a:endParaRPr>
          </a:p>
        </p:txBody>
      </p:sp>
      <p:sp>
        <p:nvSpPr>
          <p:cNvPr id="93" name="テキスト ボックス 92">
            <a:extLst>
              <a:ext uri="{FF2B5EF4-FFF2-40B4-BE49-F238E27FC236}">
                <a16:creationId xmlns:a16="http://schemas.microsoft.com/office/drawing/2014/main" id="{1E8DF837-C5B7-DD5A-6228-DB1DE651E645}"/>
              </a:ext>
            </a:extLst>
          </p:cNvPr>
          <p:cNvSpPr txBox="1"/>
          <p:nvPr/>
        </p:nvSpPr>
        <p:spPr>
          <a:xfrm>
            <a:off x="542759" y="1777402"/>
            <a:ext cx="1207917" cy="769441"/>
          </a:xfrm>
          <a:prstGeom prst="rect">
            <a:avLst/>
          </a:prstGeom>
          <a:noFill/>
        </p:spPr>
        <p:txBody>
          <a:bodyPr wrap="square" rtlCol="0">
            <a:spAutoFit/>
          </a:bodyPr>
          <a:lstStyle/>
          <a:p>
            <a:pPr algn="ctr"/>
            <a:r>
              <a:rPr kumimoji="1" lang="en-US" altLang="ja-JP" sz="4400" b="1" dirty="0">
                <a:solidFill>
                  <a:srgbClr val="D0B669"/>
                </a:solidFill>
                <a:latin typeface="游明朝 Demibold" panose="02020600000000000000" pitchFamily="18" charset="-128"/>
                <a:ea typeface="游明朝 Demibold" panose="02020600000000000000" pitchFamily="18" charset="-128"/>
              </a:rPr>
              <a:t>01</a:t>
            </a:r>
          </a:p>
        </p:txBody>
      </p:sp>
      <p:sp>
        <p:nvSpPr>
          <p:cNvPr id="35" name="正方形/長方形 34">
            <a:extLst>
              <a:ext uri="{FF2B5EF4-FFF2-40B4-BE49-F238E27FC236}">
                <a16:creationId xmlns:a16="http://schemas.microsoft.com/office/drawing/2014/main" id="{0E9FB9BA-7F1A-D653-AD7B-226EBFDE29D4}"/>
              </a:ext>
            </a:extLst>
          </p:cNvPr>
          <p:cNvSpPr/>
          <p:nvPr/>
        </p:nvSpPr>
        <p:spPr>
          <a:xfrm>
            <a:off x="679149" y="2681832"/>
            <a:ext cx="8527699" cy="613528"/>
          </a:xfrm>
          <a:prstGeom prst="rect">
            <a:avLst/>
          </a:prstGeom>
          <a:solidFill>
            <a:srgbClr val="00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7D10AB05-C82A-AABF-86F5-827490B6B7EF}"/>
              </a:ext>
            </a:extLst>
          </p:cNvPr>
          <p:cNvSpPr txBox="1"/>
          <p:nvPr/>
        </p:nvSpPr>
        <p:spPr>
          <a:xfrm>
            <a:off x="1565101" y="2800373"/>
            <a:ext cx="5316466" cy="461665"/>
          </a:xfrm>
          <a:prstGeom prst="rect">
            <a:avLst/>
          </a:prstGeom>
          <a:noFill/>
        </p:spPr>
        <p:txBody>
          <a:bodyPr wrap="square" rtlCol="0">
            <a:spAutoFit/>
          </a:bodyPr>
          <a:lstStyle/>
          <a:p>
            <a:r>
              <a:rPr kumimoji="1" lang="ja-JP" altLang="en-US" sz="2400" dirty="0">
                <a:solidFill>
                  <a:schemeClr val="bg1"/>
                </a:solidFill>
                <a:latin typeface="游明朝 Demibold" panose="02020600000000000000" pitchFamily="18" charset="-128"/>
                <a:ea typeface="游明朝 Demibold" panose="02020600000000000000" pitchFamily="18" charset="-128"/>
              </a:rPr>
              <a:t>お肌が潤う。もっちり艶肌効果。</a:t>
            </a:r>
            <a:endParaRPr kumimoji="1" lang="en-US" altLang="ja-JP" sz="2400" dirty="0">
              <a:solidFill>
                <a:schemeClr val="bg1"/>
              </a:solidFill>
              <a:latin typeface="游明朝 Demibold" panose="02020600000000000000" pitchFamily="18" charset="-128"/>
              <a:ea typeface="游明朝 Demibold" panose="02020600000000000000" pitchFamily="18" charset="-128"/>
            </a:endParaRPr>
          </a:p>
        </p:txBody>
      </p:sp>
      <p:sp>
        <p:nvSpPr>
          <p:cNvPr id="37" name="テキスト ボックス 36">
            <a:extLst>
              <a:ext uri="{FF2B5EF4-FFF2-40B4-BE49-F238E27FC236}">
                <a16:creationId xmlns:a16="http://schemas.microsoft.com/office/drawing/2014/main" id="{2F63C920-2236-65A2-2CD6-E2DBFBCC5856}"/>
              </a:ext>
            </a:extLst>
          </p:cNvPr>
          <p:cNvSpPr txBox="1"/>
          <p:nvPr/>
        </p:nvSpPr>
        <p:spPr>
          <a:xfrm>
            <a:off x="542759" y="2659188"/>
            <a:ext cx="1207917" cy="769441"/>
          </a:xfrm>
          <a:prstGeom prst="rect">
            <a:avLst/>
          </a:prstGeom>
          <a:noFill/>
        </p:spPr>
        <p:txBody>
          <a:bodyPr wrap="square" rtlCol="0">
            <a:spAutoFit/>
          </a:bodyPr>
          <a:lstStyle/>
          <a:p>
            <a:pPr algn="ctr"/>
            <a:r>
              <a:rPr kumimoji="1" lang="en-US" altLang="ja-JP" sz="4400" b="1" dirty="0">
                <a:solidFill>
                  <a:srgbClr val="D0B669"/>
                </a:solidFill>
                <a:latin typeface="游明朝 Demibold" panose="02020600000000000000" pitchFamily="18" charset="-128"/>
                <a:ea typeface="游明朝 Demibold" panose="02020600000000000000" pitchFamily="18" charset="-128"/>
              </a:rPr>
              <a:t>02</a:t>
            </a:r>
          </a:p>
        </p:txBody>
      </p:sp>
      <p:sp>
        <p:nvSpPr>
          <p:cNvPr id="38" name="正方形/長方形 37">
            <a:extLst>
              <a:ext uri="{FF2B5EF4-FFF2-40B4-BE49-F238E27FC236}">
                <a16:creationId xmlns:a16="http://schemas.microsoft.com/office/drawing/2014/main" id="{7CE291FC-14E3-F649-D883-7FA2CC63456A}"/>
              </a:ext>
            </a:extLst>
          </p:cNvPr>
          <p:cNvSpPr/>
          <p:nvPr/>
        </p:nvSpPr>
        <p:spPr>
          <a:xfrm>
            <a:off x="679149" y="3570982"/>
            <a:ext cx="8527699" cy="613528"/>
          </a:xfrm>
          <a:prstGeom prst="rect">
            <a:avLst/>
          </a:prstGeom>
          <a:solidFill>
            <a:srgbClr val="00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FA546161-66CF-803B-A440-76FB3846D539}"/>
              </a:ext>
            </a:extLst>
          </p:cNvPr>
          <p:cNvSpPr txBox="1"/>
          <p:nvPr/>
        </p:nvSpPr>
        <p:spPr>
          <a:xfrm>
            <a:off x="1565100" y="3689523"/>
            <a:ext cx="6128697" cy="461665"/>
          </a:xfrm>
          <a:prstGeom prst="rect">
            <a:avLst/>
          </a:prstGeom>
          <a:noFill/>
        </p:spPr>
        <p:txBody>
          <a:bodyPr wrap="square" rtlCol="0">
            <a:spAutoFit/>
          </a:bodyPr>
          <a:lstStyle/>
          <a:p>
            <a:r>
              <a:rPr kumimoji="1" lang="ja-JP" altLang="en-US" sz="2400" dirty="0">
                <a:solidFill>
                  <a:schemeClr val="bg1"/>
                </a:solidFill>
                <a:latin typeface="游明朝 Demibold" panose="02020600000000000000" pitchFamily="18" charset="-128"/>
                <a:ea typeface="游明朝 Demibold" panose="02020600000000000000" pitchFamily="18" charset="-128"/>
              </a:rPr>
              <a:t>メイク・美容液・クリーム使用時にも。</a:t>
            </a:r>
            <a:endParaRPr kumimoji="1" lang="en-US" altLang="ja-JP" sz="2400" dirty="0">
              <a:solidFill>
                <a:schemeClr val="bg1"/>
              </a:solidFill>
              <a:latin typeface="游明朝 Demibold" panose="02020600000000000000" pitchFamily="18" charset="-128"/>
              <a:ea typeface="游明朝 Demibold" panose="02020600000000000000" pitchFamily="18" charset="-128"/>
            </a:endParaRPr>
          </a:p>
        </p:txBody>
      </p:sp>
      <p:sp>
        <p:nvSpPr>
          <p:cNvPr id="40" name="テキスト ボックス 39">
            <a:extLst>
              <a:ext uri="{FF2B5EF4-FFF2-40B4-BE49-F238E27FC236}">
                <a16:creationId xmlns:a16="http://schemas.microsoft.com/office/drawing/2014/main" id="{1714EB2D-7345-FB1E-7AFD-87399A36910F}"/>
              </a:ext>
            </a:extLst>
          </p:cNvPr>
          <p:cNvSpPr txBox="1"/>
          <p:nvPr/>
        </p:nvSpPr>
        <p:spPr>
          <a:xfrm>
            <a:off x="542759" y="3548338"/>
            <a:ext cx="1207917" cy="769441"/>
          </a:xfrm>
          <a:prstGeom prst="rect">
            <a:avLst/>
          </a:prstGeom>
          <a:noFill/>
        </p:spPr>
        <p:txBody>
          <a:bodyPr wrap="square" rtlCol="0">
            <a:spAutoFit/>
          </a:bodyPr>
          <a:lstStyle/>
          <a:p>
            <a:pPr algn="ctr"/>
            <a:r>
              <a:rPr kumimoji="1" lang="en-US" altLang="ja-JP" sz="4400" b="1" dirty="0">
                <a:solidFill>
                  <a:srgbClr val="D0B669"/>
                </a:solidFill>
                <a:latin typeface="游明朝 Demibold" panose="02020600000000000000" pitchFamily="18" charset="-128"/>
                <a:ea typeface="游明朝 Demibold" panose="02020600000000000000" pitchFamily="18" charset="-128"/>
              </a:rPr>
              <a:t>03</a:t>
            </a:r>
          </a:p>
        </p:txBody>
      </p:sp>
      <p:sp>
        <p:nvSpPr>
          <p:cNvPr id="41" name="正方形/長方形 40">
            <a:extLst>
              <a:ext uri="{FF2B5EF4-FFF2-40B4-BE49-F238E27FC236}">
                <a16:creationId xmlns:a16="http://schemas.microsoft.com/office/drawing/2014/main" id="{16A19F5F-4E41-041C-0333-ADFFCD5854E3}"/>
              </a:ext>
            </a:extLst>
          </p:cNvPr>
          <p:cNvSpPr/>
          <p:nvPr/>
        </p:nvSpPr>
        <p:spPr>
          <a:xfrm>
            <a:off x="679149" y="4461655"/>
            <a:ext cx="8527699" cy="613528"/>
          </a:xfrm>
          <a:prstGeom prst="rect">
            <a:avLst/>
          </a:prstGeom>
          <a:solidFill>
            <a:srgbClr val="00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テキスト ボックス 41">
            <a:extLst>
              <a:ext uri="{FF2B5EF4-FFF2-40B4-BE49-F238E27FC236}">
                <a16:creationId xmlns:a16="http://schemas.microsoft.com/office/drawing/2014/main" id="{B2D2EB11-21FA-7561-AFB5-AFC24A8D5024}"/>
              </a:ext>
            </a:extLst>
          </p:cNvPr>
          <p:cNvSpPr txBox="1"/>
          <p:nvPr/>
        </p:nvSpPr>
        <p:spPr>
          <a:xfrm>
            <a:off x="1565101" y="4580196"/>
            <a:ext cx="3620430" cy="461665"/>
          </a:xfrm>
          <a:prstGeom prst="rect">
            <a:avLst/>
          </a:prstGeom>
          <a:noFill/>
        </p:spPr>
        <p:txBody>
          <a:bodyPr wrap="square" rtlCol="0">
            <a:spAutoFit/>
          </a:bodyPr>
          <a:lstStyle/>
          <a:p>
            <a:r>
              <a:rPr kumimoji="1" lang="ja-JP" altLang="en-US" sz="2400" dirty="0">
                <a:solidFill>
                  <a:schemeClr val="bg1"/>
                </a:solidFill>
                <a:latin typeface="游明朝 Demibold" panose="02020600000000000000" pitchFamily="18" charset="-128"/>
                <a:ea typeface="游明朝 Demibold" panose="02020600000000000000" pitchFamily="18" charset="-128"/>
              </a:rPr>
              <a:t>リンパを流すケアに。</a:t>
            </a:r>
            <a:endParaRPr kumimoji="1" lang="en-US" altLang="ja-JP" sz="2400" dirty="0">
              <a:solidFill>
                <a:schemeClr val="bg1"/>
              </a:solidFill>
              <a:latin typeface="游明朝 Demibold" panose="02020600000000000000" pitchFamily="18" charset="-128"/>
              <a:ea typeface="游明朝 Demibold" panose="02020600000000000000" pitchFamily="18" charset="-128"/>
            </a:endParaRPr>
          </a:p>
        </p:txBody>
      </p:sp>
      <p:sp>
        <p:nvSpPr>
          <p:cNvPr id="43" name="テキスト ボックス 42">
            <a:extLst>
              <a:ext uri="{FF2B5EF4-FFF2-40B4-BE49-F238E27FC236}">
                <a16:creationId xmlns:a16="http://schemas.microsoft.com/office/drawing/2014/main" id="{159E14C7-6B62-8B22-3860-77306AA860BF}"/>
              </a:ext>
            </a:extLst>
          </p:cNvPr>
          <p:cNvSpPr txBox="1"/>
          <p:nvPr/>
        </p:nvSpPr>
        <p:spPr>
          <a:xfrm>
            <a:off x="542759" y="4439011"/>
            <a:ext cx="1207917" cy="769441"/>
          </a:xfrm>
          <a:prstGeom prst="rect">
            <a:avLst/>
          </a:prstGeom>
          <a:noFill/>
        </p:spPr>
        <p:txBody>
          <a:bodyPr wrap="square" rtlCol="0">
            <a:spAutoFit/>
          </a:bodyPr>
          <a:lstStyle/>
          <a:p>
            <a:pPr algn="ctr"/>
            <a:r>
              <a:rPr kumimoji="1" lang="en-US" altLang="ja-JP" sz="4400" b="1" dirty="0">
                <a:solidFill>
                  <a:srgbClr val="D0B669"/>
                </a:solidFill>
                <a:latin typeface="游明朝 Demibold" panose="02020600000000000000" pitchFamily="18" charset="-128"/>
                <a:ea typeface="游明朝 Demibold" panose="02020600000000000000" pitchFamily="18" charset="-128"/>
              </a:rPr>
              <a:t>04</a:t>
            </a:r>
          </a:p>
        </p:txBody>
      </p:sp>
      <p:sp>
        <p:nvSpPr>
          <p:cNvPr id="44" name="正方形/長方形 43">
            <a:extLst>
              <a:ext uri="{FF2B5EF4-FFF2-40B4-BE49-F238E27FC236}">
                <a16:creationId xmlns:a16="http://schemas.microsoft.com/office/drawing/2014/main" id="{AA5AE086-F301-9E51-AADD-F6ACF888D218}"/>
              </a:ext>
            </a:extLst>
          </p:cNvPr>
          <p:cNvSpPr/>
          <p:nvPr/>
        </p:nvSpPr>
        <p:spPr>
          <a:xfrm>
            <a:off x="679149" y="5352328"/>
            <a:ext cx="8527699" cy="613528"/>
          </a:xfrm>
          <a:prstGeom prst="rect">
            <a:avLst/>
          </a:prstGeom>
          <a:solidFill>
            <a:srgbClr val="00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7ED1CA43-FA96-90FF-4E73-6DD89BF511D0}"/>
              </a:ext>
            </a:extLst>
          </p:cNvPr>
          <p:cNvSpPr txBox="1"/>
          <p:nvPr/>
        </p:nvSpPr>
        <p:spPr>
          <a:xfrm>
            <a:off x="1565100" y="5470869"/>
            <a:ext cx="6834181" cy="461665"/>
          </a:xfrm>
          <a:prstGeom prst="rect">
            <a:avLst/>
          </a:prstGeom>
          <a:noFill/>
        </p:spPr>
        <p:txBody>
          <a:bodyPr wrap="square" rtlCol="0">
            <a:spAutoFit/>
          </a:bodyPr>
          <a:lstStyle/>
          <a:p>
            <a:r>
              <a:rPr kumimoji="1" lang="ja-JP" altLang="en-US" sz="2400" dirty="0">
                <a:solidFill>
                  <a:schemeClr val="bg1"/>
                </a:solidFill>
                <a:latin typeface="游明朝 Demibold" panose="02020600000000000000" pitchFamily="18" charset="-128"/>
                <a:ea typeface="游明朝 Demibold" panose="02020600000000000000" pitchFamily="18" charset="-128"/>
              </a:rPr>
              <a:t>取り扱い化粧品の体感向上によるリピート。</a:t>
            </a:r>
            <a:endParaRPr kumimoji="1" lang="en-US" altLang="ja-JP" sz="2400" dirty="0">
              <a:solidFill>
                <a:schemeClr val="bg1"/>
              </a:solidFill>
              <a:latin typeface="游明朝 Demibold" panose="02020600000000000000" pitchFamily="18" charset="-128"/>
              <a:ea typeface="游明朝 Demibold" panose="02020600000000000000" pitchFamily="18" charset="-128"/>
            </a:endParaRPr>
          </a:p>
        </p:txBody>
      </p:sp>
      <p:sp>
        <p:nvSpPr>
          <p:cNvPr id="46" name="テキスト ボックス 45">
            <a:extLst>
              <a:ext uri="{FF2B5EF4-FFF2-40B4-BE49-F238E27FC236}">
                <a16:creationId xmlns:a16="http://schemas.microsoft.com/office/drawing/2014/main" id="{E9838F93-F8C8-1752-9B75-9C1DAD3957EB}"/>
              </a:ext>
            </a:extLst>
          </p:cNvPr>
          <p:cNvSpPr txBox="1"/>
          <p:nvPr/>
        </p:nvSpPr>
        <p:spPr>
          <a:xfrm>
            <a:off x="542759" y="5329684"/>
            <a:ext cx="1207917" cy="769441"/>
          </a:xfrm>
          <a:prstGeom prst="rect">
            <a:avLst/>
          </a:prstGeom>
          <a:noFill/>
        </p:spPr>
        <p:txBody>
          <a:bodyPr wrap="square" rtlCol="0">
            <a:spAutoFit/>
          </a:bodyPr>
          <a:lstStyle/>
          <a:p>
            <a:pPr algn="ctr"/>
            <a:r>
              <a:rPr kumimoji="1" lang="en-US" altLang="ja-JP" sz="4400" b="1" dirty="0">
                <a:solidFill>
                  <a:srgbClr val="D0B669"/>
                </a:solidFill>
                <a:latin typeface="游明朝 Demibold" panose="02020600000000000000" pitchFamily="18" charset="-128"/>
                <a:ea typeface="游明朝 Demibold" panose="02020600000000000000" pitchFamily="18" charset="-128"/>
              </a:rPr>
              <a:t>05</a:t>
            </a:r>
          </a:p>
        </p:txBody>
      </p:sp>
      <p:sp>
        <p:nvSpPr>
          <p:cNvPr id="51" name="正方形/長方形 50">
            <a:extLst>
              <a:ext uri="{FF2B5EF4-FFF2-40B4-BE49-F238E27FC236}">
                <a16:creationId xmlns:a16="http://schemas.microsoft.com/office/drawing/2014/main" id="{EA112DDF-DCA8-AEFE-EDE8-425FB6203EFE}"/>
              </a:ext>
            </a:extLst>
          </p:cNvPr>
          <p:cNvSpPr/>
          <p:nvPr/>
        </p:nvSpPr>
        <p:spPr>
          <a:xfrm>
            <a:off x="0"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D446D0D5-2666-C02D-80A8-00607ACFDE34}"/>
              </a:ext>
            </a:extLst>
          </p:cNvPr>
          <p:cNvSpPr txBox="1"/>
          <p:nvPr/>
        </p:nvSpPr>
        <p:spPr>
          <a:xfrm>
            <a:off x="0" y="556714"/>
            <a:ext cx="9906000" cy="646331"/>
          </a:xfrm>
          <a:prstGeom prst="rect">
            <a:avLst/>
          </a:prstGeom>
          <a:noFill/>
        </p:spPr>
        <p:txBody>
          <a:bodyPr wrap="square" rtlCol="0">
            <a:spAutoFit/>
          </a:bodyPr>
          <a:lstStyle/>
          <a:p>
            <a:pPr algn="ctr"/>
            <a:r>
              <a:rPr kumimoji="1" lang="ja-JP" altLang="en-US" sz="3600" dirty="0">
                <a:solidFill>
                  <a:schemeClr val="bg1"/>
                </a:solidFill>
                <a:latin typeface="游明朝 Demibold" panose="02020600000000000000" pitchFamily="18" charset="-128"/>
                <a:ea typeface="游明朝 Demibold" panose="02020600000000000000" pitchFamily="18" charset="-128"/>
              </a:rPr>
              <a:t>テラヘルツ特殊加工による</a:t>
            </a:r>
            <a:r>
              <a:rPr kumimoji="1" lang="en-US" altLang="ja-JP" sz="3600" dirty="0">
                <a:solidFill>
                  <a:schemeClr val="bg1"/>
                </a:solidFill>
                <a:latin typeface="游明朝 Demibold" panose="02020600000000000000" pitchFamily="18" charset="-128"/>
                <a:ea typeface="游明朝 Demibold" panose="02020600000000000000" pitchFamily="18" charset="-128"/>
              </a:rPr>
              <a:t>5</a:t>
            </a:r>
            <a:r>
              <a:rPr kumimoji="1" lang="ja-JP" altLang="en-US" sz="3600" dirty="0">
                <a:solidFill>
                  <a:schemeClr val="bg1"/>
                </a:solidFill>
                <a:latin typeface="游明朝 Demibold" panose="02020600000000000000" pitchFamily="18" charset="-128"/>
                <a:ea typeface="游明朝 Demibold" panose="02020600000000000000" pitchFamily="18" charset="-128"/>
              </a:rPr>
              <a:t>つの効果</a:t>
            </a:r>
            <a:endParaRPr kumimoji="1" lang="ja-JP" altLang="en-US" sz="2400" dirty="0">
              <a:solidFill>
                <a:schemeClr val="bg1"/>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968554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C6F6535-B8E8-BF6F-22D6-A42862060B7D}"/>
              </a:ext>
            </a:extLst>
          </p:cNvPr>
          <p:cNvSpPr/>
          <p:nvPr/>
        </p:nvSpPr>
        <p:spPr>
          <a:xfrm>
            <a:off x="0"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26CC80A-6CC5-EC1C-8D44-A9FC810BE58D}"/>
              </a:ext>
            </a:extLst>
          </p:cNvPr>
          <p:cNvSpPr txBox="1"/>
          <p:nvPr/>
        </p:nvSpPr>
        <p:spPr>
          <a:xfrm>
            <a:off x="6353666" y="1309395"/>
            <a:ext cx="3665456" cy="307777"/>
          </a:xfrm>
          <a:prstGeom prst="rect">
            <a:avLst/>
          </a:prstGeom>
          <a:noFill/>
        </p:spPr>
        <p:txBody>
          <a:bodyPr wrap="square">
            <a:spAutoFit/>
          </a:bodyPr>
          <a:lstStyle/>
          <a:p>
            <a:pPr algn="ct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r>
              <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テラヘルツ特殊加工による</a:t>
            </a: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5</a:t>
            </a:r>
            <a:r>
              <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rPr>
              <a:t>つの効果</a:t>
            </a: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endPar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pic>
        <p:nvPicPr>
          <p:cNvPr id="10" name="図 9" descr="ダイアグラム&#10;&#10;自動的に生成された説明">
            <a:extLst>
              <a:ext uri="{FF2B5EF4-FFF2-40B4-BE49-F238E27FC236}">
                <a16:creationId xmlns:a16="http://schemas.microsoft.com/office/drawing/2014/main" id="{DC7ED6E8-E874-69A4-CCD4-CC993E32A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7096" y="1738294"/>
            <a:ext cx="5746893" cy="3347564"/>
          </a:xfrm>
          <a:prstGeom prst="rect">
            <a:avLst/>
          </a:prstGeom>
        </p:spPr>
      </p:pic>
      <p:sp>
        <p:nvSpPr>
          <p:cNvPr id="13" name="テキスト ボックス 12">
            <a:extLst>
              <a:ext uri="{FF2B5EF4-FFF2-40B4-BE49-F238E27FC236}">
                <a16:creationId xmlns:a16="http://schemas.microsoft.com/office/drawing/2014/main" id="{D1AD8F2E-1D3E-B171-17B0-9D00DA48A46D}"/>
              </a:ext>
            </a:extLst>
          </p:cNvPr>
          <p:cNvSpPr txBox="1"/>
          <p:nvPr/>
        </p:nvSpPr>
        <p:spPr>
          <a:xfrm>
            <a:off x="478225" y="5237100"/>
            <a:ext cx="9418348" cy="1477328"/>
          </a:xfrm>
          <a:prstGeom prst="rect">
            <a:avLst/>
          </a:prstGeom>
          <a:noFill/>
        </p:spPr>
        <p:txBody>
          <a:bodyPr wrap="square">
            <a:spAutoFit/>
          </a:bodyPr>
          <a:lstStyle/>
          <a:p>
            <a:r>
              <a:rPr kumimoji="1" lang="ja-JP" altLang="en-US" sz="2000" dirty="0">
                <a:latin typeface="游明朝 Demibold" panose="02020600000000000000" pitchFamily="18" charset="-128"/>
                <a:ea typeface="游明朝 Demibold" panose="02020600000000000000" pitchFamily="18" charset="-128"/>
              </a:rPr>
              <a:t>①水分の分子量を細かくする。</a:t>
            </a:r>
            <a:endParaRPr lang="en-US" altLang="ja-JP" sz="2000" dirty="0">
              <a:latin typeface="游明朝 Demibold" panose="02020600000000000000" pitchFamily="18" charset="-128"/>
              <a:ea typeface="游明朝 Demibold" panose="02020600000000000000" pitchFamily="18" charset="-128"/>
            </a:endParaRPr>
          </a:p>
          <a:p>
            <a:r>
              <a:rPr kumimoji="1" lang="ja-JP" altLang="en-US" sz="2000" dirty="0">
                <a:latin typeface="游明朝 Demibold" panose="02020600000000000000" pitchFamily="18" charset="-128"/>
                <a:ea typeface="游明朝 Demibold" panose="02020600000000000000" pitchFamily="18" charset="-128"/>
              </a:rPr>
              <a:t>②リンパ液を流す。</a:t>
            </a:r>
            <a:endParaRPr kumimoji="1" lang="en-US" altLang="ja-JP" sz="2000" dirty="0">
              <a:latin typeface="游明朝 Demibold" panose="02020600000000000000" pitchFamily="18" charset="-128"/>
              <a:ea typeface="游明朝 Demibold" panose="02020600000000000000" pitchFamily="18" charset="-128"/>
            </a:endParaRPr>
          </a:p>
          <a:p>
            <a:r>
              <a:rPr lang="ja-JP" altLang="en-US" sz="2000" dirty="0">
                <a:latin typeface="游明朝 Demibold" panose="02020600000000000000" pitchFamily="18" charset="-128"/>
                <a:ea typeface="游明朝 Demibold" panose="02020600000000000000" pitchFamily="18" charset="-128"/>
              </a:rPr>
              <a:t>③毛細血管内の赤血球の</a:t>
            </a:r>
            <a:r>
              <a:rPr kumimoji="1" lang="ja-JP" altLang="en-US" sz="2000" dirty="0">
                <a:latin typeface="游明朝 Demibold" panose="02020600000000000000" pitchFamily="18" charset="-128"/>
                <a:ea typeface="游明朝 Demibold" panose="02020600000000000000" pitchFamily="18" charset="-128"/>
              </a:rPr>
              <a:t>塊を細かくして流す。</a:t>
            </a:r>
            <a:endParaRPr lang="en-US" altLang="ja-JP" sz="2000" dirty="0">
              <a:latin typeface="游明朝 Demibold" panose="02020600000000000000" pitchFamily="18" charset="-128"/>
              <a:ea typeface="游明朝 Demibold" panose="02020600000000000000" pitchFamily="18" charset="-128"/>
            </a:endParaRPr>
          </a:p>
          <a:p>
            <a:endParaRPr kumimoji="1" lang="en-US" altLang="ja-JP" sz="900" dirty="0">
              <a:latin typeface="游明朝 Demibold" panose="02020600000000000000" pitchFamily="18" charset="-128"/>
              <a:ea typeface="游明朝 Demibold" panose="02020600000000000000" pitchFamily="18" charset="-128"/>
            </a:endParaRPr>
          </a:p>
          <a:p>
            <a:r>
              <a:rPr kumimoji="1" lang="ja-JP" altLang="en-US" sz="2000" dirty="0">
                <a:latin typeface="游明朝 Demibold" panose="02020600000000000000" pitchFamily="18" charset="-128"/>
                <a:ea typeface="游明朝 Demibold" panose="02020600000000000000" pitchFamily="18" charset="-128"/>
              </a:rPr>
              <a:t>⇒この作用により水分量が</a:t>
            </a:r>
            <a:r>
              <a:rPr lang="ja-JP" altLang="en-US" sz="2000" dirty="0">
                <a:latin typeface="游明朝 Demibold" panose="02020600000000000000" pitchFamily="18" charset="-128"/>
                <a:ea typeface="游明朝 Demibold" panose="02020600000000000000" pitchFamily="18" charset="-128"/>
              </a:rPr>
              <a:t>最適化される為、</a:t>
            </a:r>
            <a:r>
              <a:rPr kumimoji="1" lang="ja-JP" altLang="en-US" sz="2000" dirty="0">
                <a:latin typeface="游明朝 Demibold" panose="02020600000000000000" pitchFamily="18" charset="-128"/>
                <a:ea typeface="游明朝 Demibold" panose="02020600000000000000" pitchFamily="18" charset="-128"/>
              </a:rPr>
              <a:t>余分な水分が減り促進されます。</a:t>
            </a:r>
          </a:p>
        </p:txBody>
      </p:sp>
      <p:sp>
        <p:nvSpPr>
          <p:cNvPr id="2" name="テキスト ボックス 1">
            <a:extLst>
              <a:ext uri="{FF2B5EF4-FFF2-40B4-BE49-F238E27FC236}">
                <a16:creationId xmlns:a16="http://schemas.microsoft.com/office/drawing/2014/main" id="{AC0DBBC3-81EE-64B4-79B8-09AC5310A52C}"/>
              </a:ext>
            </a:extLst>
          </p:cNvPr>
          <p:cNvSpPr txBox="1"/>
          <p:nvPr/>
        </p:nvSpPr>
        <p:spPr>
          <a:xfrm>
            <a:off x="2539253" y="529137"/>
            <a:ext cx="5315146" cy="707886"/>
          </a:xfrm>
          <a:prstGeom prst="rect">
            <a:avLst/>
          </a:prstGeom>
          <a:noFill/>
        </p:spPr>
        <p:txBody>
          <a:bodyPr wrap="square" rtlCol="0">
            <a:spAutoFit/>
          </a:bodyPr>
          <a:lstStyle/>
          <a:p>
            <a:pPr algn="ctr"/>
            <a:r>
              <a:rPr kumimoji="1" lang="ja-JP" altLang="en-US" sz="4000" dirty="0">
                <a:solidFill>
                  <a:schemeClr val="bg1"/>
                </a:solidFill>
                <a:latin typeface="游明朝 Demibold" panose="02020600000000000000" pitchFamily="18" charset="-128"/>
                <a:ea typeface="游明朝 Demibold" panose="02020600000000000000" pitchFamily="18" charset="-128"/>
              </a:rPr>
              <a:t>滞った肌の循環を促進</a:t>
            </a:r>
            <a:endParaRPr kumimoji="1" lang="en-US" altLang="ja-JP" sz="4000" dirty="0">
              <a:solidFill>
                <a:schemeClr val="bg1"/>
              </a:solidFill>
              <a:latin typeface="游明朝 Demibold" panose="02020600000000000000" pitchFamily="18" charset="-128"/>
              <a:ea typeface="游明朝 Demibold" panose="02020600000000000000" pitchFamily="18" charset="-128"/>
            </a:endParaRPr>
          </a:p>
        </p:txBody>
      </p:sp>
      <p:grpSp>
        <p:nvGrpSpPr>
          <p:cNvPr id="15" name="グループ化 14">
            <a:extLst>
              <a:ext uri="{FF2B5EF4-FFF2-40B4-BE49-F238E27FC236}">
                <a16:creationId xmlns:a16="http://schemas.microsoft.com/office/drawing/2014/main" id="{FB20E86E-E278-37FA-F2AC-8D702C0466DD}"/>
              </a:ext>
            </a:extLst>
          </p:cNvPr>
          <p:cNvGrpSpPr/>
          <p:nvPr/>
        </p:nvGrpSpPr>
        <p:grpSpPr>
          <a:xfrm>
            <a:off x="254911" y="329082"/>
            <a:ext cx="1796690" cy="1107996"/>
            <a:chOff x="254911" y="329082"/>
            <a:chExt cx="1796690" cy="1107996"/>
          </a:xfrm>
        </p:grpSpPr>
        <p:sp>
          <p:nvSpPr>
            <p:cNvPr id="5" name="テキスト ボックス 4">
              <a:extLst>
                <a:ext uri="{FF2B5EF4-FFF2-40B4-BE49-F238E27FC236}">
                  <a16:creationId xmlns:a16="http://schemas.microsoft.com/office/drawing/2014/main" id="{B5E64FA5-0489-4119-577E-B5FA3C25A847}"/>
                </a:ext>
              </a:extLst>
            </p:cNvPr>
            <p:cNvSpPr txBox="1"/>
            <p:nvPr/>
          </p:nvSpPr>
          <p:spPr>
            <a:xfrm>
              <a:off x="254911" y="329082"/>
              <a:ext cx="1796690" cy="1107996"/>
            </a:xfrm>
            <a:prstGeom prst="rect">
              <a:avLst/>
            </a:prstGeom>
            <a:noFill/>
          </p:spPr>
          <p:txBody>
            <a:bodyPr wrap="square" rtlCol="0">
              <a:spAutoFit/>
            </a:bodyPr>
            <a:lstStyle/>
            <a:p>
              <a:pPr algn="ctr"/>
              <a:r>
                <a:rPr kumimoji="1" lang="en-US" altLang="ja-JP" sz="6600" b="1" dirty="0">
                  <a:solidFill>
                    <a:srgbClr val="D0B669"/>
                  </a:solidFill>
                  <a:effectLst>
                    <a:outerShdw blurRad="38100" dist="38100" dir="2700000" algn="tl">
                      <a:srgbClr val="000000">
                        <a:alpha val="43137"/>
                      </a:srgbClr>
                    </a:outerShdw>
                  </a:effectLst>
                  <a:latin typeface="游明朝 Demibold" panose="02020600000000000000" pitchFamily="18" charset="-128"/>
                  <a:ea typeface="游明朝 Demibold" panose="02020600000000000000" pitchFamily="18" charset="-128"/>
                </a:rPr>
                <a:t>01</a:t>
              </a:r>
            </a:p>
          </p:txBody>
        </p:sp>
        <p:sp>
          <p:nvSpPr>
            <p:cNvPr id="14" name="二等辺三角形 13">
              <a:extLst>
                <a:ext uri="{FF2B5EF4-FFF2-40B4-BE49-F238E27FC236}">
                  <a16:creationId xmlns:a16="http://schemas.microsoft.com/office/drawing/2014/main" id="{DA4FB248-F4FC-80E6-E8E8-5D1D2A759182}"/>
                </a:ext>
              </a:extLst>
            </p:cNvPr>
            <p:cNvSpPr/>
            <p:nvPr/>
          </p:nvSpPr>
          <p:spPr>
            <a:xfrm rot="5400000">
              <a:off x="1696296" y="717170"/>
              <a:ext cx="237477" cy="204122"/>
            </a:xfrm>
            <a:prstGeom prst="triangle">
              <a:avLst/>
            </a:prstGeom>
            <a:solidFill>
              <a:srgbClr val="D0B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6367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AD26C0D-0A1E-EFB7-E787-238A24DAB6C2}"/>
              </a:ext>
            </a:extLst>
          </p:cNvPr>
          <p:cNvSpPr>
            <a:spLocks noChangeArrowheads="1"/>
          </p:cNvSpPr>
          <p:nvPr/>
        </p:nvSpPr>
        <p:spPr bwMode="auto">
          <a:xfrm>
            <a:off x="0" y="8887897"/>
            <a:ext cx="4154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ja-JP" sz="900" b="0" i="0" u="none" strike="noStrike" cap="none" normalizeH="0" baseline="0" dirty="0">
                <a:ln>
                  <a:noFill/>
                </a:ln>
                <a:solidFill>
                  <a:srgbClr val="696969"/>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br>
            <a:r>
              <a:rPr kumimoji="0" lang="en-US" altLang="ja-JP" sz="900" b="0" i="0" u="none" strike="noStrike" cap="none" normalizeH="0" baseline="0" dirty="0">
                <a:ln>
                  <a:noFill/>
                </a:ln>
                <a:solidFill>
                  <a:srgbClr val="696969"/>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      </a:t>
            </a:r>
            <a:endParaRPr kumimoji="0" lang="en-US" altLang="ja-JP" sz="1800" b="0" i="0" u="none" strike="noStrike" cap="none" normalizeH="0" baseline="0" dirty="0">
              <a:ln>
                <a:noFill/>
              </a:ln>
              <a:solidFill>
                <a:schemeClr val="tx1"/>
              </a:solidFill>
              <a:effectLst/>
              <a:latin typeface="游明朝 Demibold" panose="02020600000000000000" pitchFamily="18" charset="-128"/>
              <a:ea typeface="游明朝 Demibold" panose="02020600000000000000" pitchFamily="18" charset="-128"/>
            </a:endParaRPr>
          </a:p>
        </p:txBody>
      </p:sp>
      <p:sp>
        <p:nvSpPr>
          <p:cNvPr id="5" name="Rectangle 7">
            <a:extLst>
              <a:ext uri="{FF2B5EF4-FFF2-40B4-BE49-F238E27FC236}">
                <a16:creationId xmlns:a16="http://schemas.microsoft.com/office/drawing/2014/main" id="{18904E86-3A7D-2DF4-4295-BF00124917A4}"/>
              </a:ext>
            </a:extLst>
          </p:cNvPr>
          <p:cNvSpPr>
            <a:spLocks noChangeArrowheads="1"/>
          </p:cNvSpPr>
          <p:nvPr/>
        </p:nvSpPr>
        <p:spPr bwMode="auto">
          <a:xfrm>
            <a:off x="0" y="1232535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ja-JP" sz="900" b="0" i="0" u="none" strike="noStrike" cap="none" normalizeH="0" baseline="0" dirty="0">
                <a:ln>
                  <a:noFill/>
                </a:ln>
                <a:solidFill>
                  <a:srgbClr val="696969"/>
                </a:solidFill>
                <a:effectLst/>
                <a:latin typeface="Arial" panose="020B0604020202020204" pitchFamily="34" charset="0"/>
                <a:cs typeface="ＭＳ Ｐゴシック" panose="020B0600070205080204" pitchFamily="50" charset="-128"/>
              </a:rPr>
            </a:br>
            <a:r>
              <a:rPr kumimoji="0" lang="en-US" altLang="ja-JP" sz="900" b="0" i="0" u="none" strike="noStrike" cap="none" normalizeH="0" baseline="0" dirty="0">
                <a:ln>
                  <a:noFill/>
                </a:ln>
                <a:solidFill>
                  <a:srgbClr val="696969"/>
                </a:solidFill>
                <a:effectLst/>
                <a:latin typeface="Arial" panose="020B0604020202020204" pitchFamily="34" charset="0"/>
                <a:cs typeface="ＭＳ Ｐゴシック" panose="020B0600070205080204" pitchFamily="50" charset="-128"/>
              </a:rPr>
              <a:t>※</a:t>
            </a:r>
            <a: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t>照射後の試験結果。     横軸は、０～１０００ｎｍの単位になっております。</a:t>
            </a:r>
            <a:b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br>
            <a: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t>    縦軸は、１ｍｌ中 ０～２ｅ６個（約０～８０６個）になっております。</a:t>
            </a:r>
            <a:b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br>
            <a: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t>    ５０ｎｍ付近では、０．８</a:t>
            </a:r>
            <a:r>
              <a:rPr kumimoji="0" lang="en-US" altLang="ja-JP" sz="900" b="0" i="0" u="none" strike="noStrike" cap="none" normalizeH="0" baseline="0" dirty="0">
                <a:ln>
                  <a:noFill/>
                </a:ln>
                <a:solidFill>
                  <a:srgbClr val="696969"/>
                </a:solidFill>
                <a:effectLst/>
                <a:latin typeface="Arial" panose="020B0604020202020204" pitchFamily="34" charset="0"/>
                <a:cs typeface="ＭＳ Ｐゴシック" panose="020B0600070205080204" pitchFamily="50" charset="-128"/>
              </a:rPr>
              <a:t>×</a:t>
            </a:r>
            <a: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t>ｅ６個（３２２個）、１５０ｎｍ付近では、１．５</a:t>
            </a:r>
            <a:r>
              <a:rPr kumimoji="0" lang="en-US" altLang="ja-JP" sz="900" b="0" i="0" u="none" strike="noStrike" cap="none" normalizeH="0" baseline="0" dirty="0">
                <a:ln>
                  <a:noFill/>
                </a:ln>
                <a:solidFill>
                  <a:srgbClr val="696969"/>
                </a:solidFill>
                <a:effectLst/>
                <a:latin typeface="Arial" panose="020B0604020202020204" pitchFamily="34" charset="0"/>
                <a:cs typeface="ＭＳ Ｐゴシック" panose="020B0600070205080204" pitchFamily="50" charset="-128"/>
              </a:rPr>
              <a:t>×</a:t>
            </a:r>
            <a: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t>ｅ６個（６０４個）、</a:t>
            </a:r>
            <a:b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br>
            <a: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t>    ２２０ｎｍ付近では、２．２</a:t>
            </a:r>
            <a:r>
              <a:rPr kumimoji="0" lang="en-US" altLang="ja-JP" sz="900" b="0" i="0" u="none" strike="noStrike" cap="none" normalizeH="0" baseline="0" dirty="0">
                <a:ln>
                  <a:noFill/>
                </a:ln>
                <a:solidFill>
                  <a:srgbClr val="696969"/>
                </a:solidFill>
                <a:effectLst/>
                <a:latin typeface="Arial" panose="020B0604020202020204" pitchFamily="34" charset="0"/>
                <a:cs typeface="ＭＳ Ｐゴシック" panose="020B0600070205080204" pitchFamily="50" charset="-128"/>
              </a:rPr>
              <a:t>×</a:t>
            </a:r>
            <a: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t>ｅ６個（８８６個）となって低分子化が見られます。</a:t>
            </a:r>
            <a:b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br>
            <a:r>
              <a:rPr kumimoji="0" lang="en-US" altLang="ja-JP" sz="900" b="0" i="0" u="none" strike="noStrike" cap="none" normalizeH="0" baseline="0" dirty="0">
                <a:ln>
                  <a:noFill/>
                </a:ln>
                <a:solidFill>
                  <a:srgbClr val="696969"/>
                </a:solidFill>
                <a:effectLst/>
                <a:latin typeface="Arial" panose="020B0604020202020204" pitchFamily="34" charset="0"/>
                <a:cs typeface="ＭＳ Ｐゴシック" panose="020B0600070205080204" pitchFamily="50" charset="-128"/>
              </a:rPr>
              <a:t>※</a:t>
            </a:r>
            <a: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t>指数：ｅ６の定義は、約４０３個です。</a:t>
            </a:r>
            <a:b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br>
            <a:br>
              <a:rPr kumimoji="0" lang="ja-JP" altLang="en-US" sz="900" b="0" i="0" u="none" strike="noStrike" cap="none" normalizeH="0" baseline="0">
                <a:ln>
                  <a:noFill/>
                </a:ln>
                <a:solidFill>
                  <a:srgbClr val="696969"/>
                </a:solidFill>
                <a:effectLst/>
                <a:latin typeface="Arial" panose="020B0604020202020204" pitchFamily="34" charset="0"/>
                <a:cs typeface="ＭＳ Ｐゴシック" panose="020B0600070205080204" pitchFamily="50" charset="-128"/>
              </a:rPr>
            </a:br>
            <a:endParaRPr kumimoji="0" lang="ja-JP" altLang="en-US" sz="1800" b="0" i="0" u="none" strike="noStrike" cap="none" normalizeH="0" baseline="0">
              <a:ln>
                <a:noFill/>
              </a:ln>
              <a:solidFill>
                <a:schemeClr val="tx1"/>
              </a:solidFill>
              <a:effectLst/>
              <a:latin typeface="Arial" panose="020B0604020202020204" pitchFamily="34" charset="0"/>
            </a:endParaRPr>
          </a:p>
        </p:txBody>
      </p:sp>
      <p:grpSp>
        <p:nvGrpSpPr>
          <p:cNvPr id="61" name="グループ化 60">
            <a:extLst>
              <a:ext uri="{FF2B5EF4-FFF2-40B4-BE49-F238E27FC236}">
                <a16:creationId xmlns:a16="http://schemas.microsoft.com/office/drawing/2014/main" id="{D4E5924A-6428-8E82-F316-CA747D18B2A8}"/>
              </a:ext>
            </a:extLst>
          </p:cNvPr>
          <p:cNvGrpSpPr/>
          <p:nvPr/>
        </p:nvGrpSpPr>
        <p:grpSpPr>
          <a:xfrm>
            <a:off x="0" y="-5481"/>
            <a:ext cx="9906000" cy="6620998"/>
            <a:chOff x="0" y="-5481"/>
            <a:chExt cx="9906000" cy="6620998"/>
          </a:xfrm>
        </p:grpSpPr>
        <p:grpSp>
          <p:nvGrpSpPr>
            <p:cNvPr id="60" name="グループ化 59">
              <a:extLst>
                <a:ext uri="{FF2B5EF4-FFF2-40B4-BE49-F238E27FC236}">
                  <a16:creationId xmlns:a16="http://schemas.microsoft.com/office/drawing/2014/main" id="{5D517D5F-4EDA-3530-1DE5-F320A1DE0F82}"/>
                </a:ext>
              </a:extLst>
            </p:cNvPr>
            <p:cNvGrpSpPr/>
            <p:nvPr/>
          </p:nvGrpSpPr>
          <p:grpSpPr>
            <a:xfrm>
              <a:off x="0" y="341589"/>
              <a:ext cx="9906000" cy="6273928"/>
              <a:chOff x="0" y="341589"/>
              <a:chExt cx="9906000" cy="6273928"/>
            </a:xfrm>
          </p:grpSpPr>
          <p:sp>
            <p:nvSpPr>
              <p:cNvPr id="24" name="正方形/長方形 23">
                <a:extLst>
                  <a:ext uri="{FF2B5EF4-FFF2-40B4-BE49-F238E27FC236}">
                    <a16:creationId xmlns:a16="http://schemas.microsoft.com/office/drawing/2014/main" id="{039B4585-0D86-49F1-1ED7-427BCDDDD0C1}"/>
                  </a:ext>
                </a:extLst>
              </p:cNvPr>
              <p:cNvSpPr/>
              <p:nvPr/>
            </p:nvSpPr>
            <p:spPr>
              <a:xfrm>
                <a:off x="0"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535F3F6F-3CF7-4E1C-C758-C821425818BC}"/>
                  </a:ext>
                </a:extLst>
              </p:cNvPr>
              <p:cNvSpPr/>
              <p:nvPr/>
            </p:nvSpPr>
            <p:spPr>
              <a:xfrm>
                <a:off x="846477" y="341589"/>
                <a:ext cx="653142" cy="65314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矢印: ストライプ 35">
                <a:extLst>
                  <a:ext uri="{FF2B5EF4-FFF2-40B4-BE49-F238E27FC236}">
                    <a16:creationId xmlns:a16="http://schemas.microsoft.com/office/drawing/2014/main" id="{94785DE4-BB18-C31C-A7FC-AE6A4D4338F5}"/>
                  </a:ext>
                </a:extLst>
              </p:cNvPr>
              <p:cNvSpPr/>
              <p:nvPr/>
            </p:nvSpPr>
            <p:spPr>
              <a:xfrm>
                <a:off x="4622193" y="2083487"/>
                <a:ext cx="494919" cy="990625"/>
              </a:xfrm>
              <a:prstGeom prst="stripedRigh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2D27CEFC-1045-4873-A43F-199D7B35E066}"/>
                  </a:ext>
                </a:extLst>
              </p:cNvPr>
              <p:cNvSpPr txBox="1"/>
              <p:nvPr/>
            </p:nvSpPr>
            <p:spPr>
              <a:xfrm>
                <a:off x="3009789" y="2903219"/>
                <a:ext cx="1355584" cy="461665"/>
              </a:xfrm>
              <a:prstGeom prst="rect">
                <a:avLst/>
              </a:prstGeom>
              <a:noFill/>
            </p:spPr>
            <p:txBody>
              <a:bodyPr wrap="square">
                <a:spAutoFit/>
              </a:bodyPr>
              <a:lstStyle/>
              <a:p>
                <a:r>
                  <a:rPr kumimoji="0" lang="ja-JP" altLang="en-US" sz="2400" dirty="0">
                    <a:solidFill>
                      <a:schemeClr val="bg1"/>
                    </a:solidFill>
                    <a:latin typeface="游明朝 Demibold" panose="02020600000000000000" pitchFamily="18" charset="-128"/>
                    <a:ea typeface="游明朝 Demibold" panose="02020600000000000000" pitchFamily="18" charset="-128"/>
                    <a:cs typeface="ＭＳ Ｐゴシック" panose="020B0600070205080204" pitchFamily="50" charset="-128"/>
                  </a:rPr>
                  <a:t>試験</a:t>
                </a:r>
                <a:r>
                  <a:rPr kumimoji="0" lang="ja-JP" altLang="en-US" sz="2400" b="0" i="0" u="none" strike="noStrike" cap="none" normalizeH="0" baseline="0" dirty="0">
                    <a:ln>
                      <a:noFill/>
                    </a:ln>
                    <a:solidFill>
                      <a:schemeClr val="bg1"/>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前</a:t>
                </a:r>
                <a:endParaRPr lang="ja-JP" altLang="en-US" dirty="0">
                  <a:solidFill>
                    <a:schemeClr val="bg1"/>
                  </a:solidFill>
                  <a:latin typeface="游明朝 Demibold" panose="02020600000000000000" pitchFamily="18" charset="-128"/>
                  <a:ea typeface="游明朝 Demibold" panose="02020600000000000000" pitchFamily="18" charset="-128"/>
                </a:endParaRPr>
              </a:p>
            </p:txBody>
          </p:sp>
          <p:sp>
            <p:nvSpPr>
              <p:cNvPr id="12" name="テキスト ボックス 11">
                <a:extLst>
                  <a:ext uri="{FF2B5EF4-FFF2-40B4-BE49-F238E27FC236}">
                    <a16:creationId xmlns:a16="http://schemas.microsoft.com/office/drawing/2014/main" id="{1F43BA85-7337-5D40-1222-0DB4BF28C228}"/>
                  </a:ext>
                </a:extLst>
              </p:cNvPr>
              <p:cNvSpPr txBox="1"/>
              <p:nvPr/>
            </p:nvSpPr>
            <p:spPr>
              <a:xfrm>
                <a:off x="7735095" y="2922705"/>
                <a:ext cx="1355584" cy="461665"/>
              </a:xfrm>
              <a:prstGeom prst="rect">
                <a:avLst/>
              </a:prstGeom>
              <a:noFill/>
            </p:spPr>
            <p:txBody>
              <a:bodyPr wrap="square">
                <a:spAutoFit/>
              </a:bodyPr>
              <a:lstStyle/>
              <a:p>
                <a:r>
                  <a:rPr kumimoji="0" lang="ja-JP" altLang="en-US" sz="2400" dirty="0">
                    <a:solidFill>
                      <a:schemeClr val="bg1"/>
                    </a:solidFill>
                    <a:latin typeface="游明朝 Demibold" panose="02020600000000000000" pitchFamily="18" charset="-128"/>
                    <a:ea typeface="游明朝 Demibold" panose="02020600000000000000" pitchFamily="18" charset="-128"/>
                    <a:cs typeface="ＭＳ Ｐゴシック" panose="020B0600070205080204" pitchFamily="50" charset="-128"/>
                  </a:rPr>
                  <a:t>試験後</a:t>
                </a:r>
                <a:endParaRPr lang="ja-JP" altLang="en-US" dirty="0">
                  <a:solidFill>
                    <a:schemeClr val="bg1"/>
                  </a:solidFill>
                  <a:latin typeface="游明朝 Demibold" panose="02020600000000000000" pitchFamily="18" charset="-128"/>
                  <a:ea typeface="游明朝 Demibold" panose="02020600000000000000" pitchFamily="18" charset="-128"/>
                </a:endParaRPr>
              </a:p>
            </p:txBody>
          </p:sp>
          <p:sp>
            <p:nvSpPr>
              <p:cNvPr id="37" name="テキスト ボックス 36">
                <a:extLst>
                  <a:ext uri="{FF2B5EF4-FFF2-40B4-BE49-F238E27FC236}">
                    <a16:creationId xmlns:a16="http://schemas.microsoft.com/office/drawing/2014/main" id="{FF292386-190E-9705-37B0-DEB0892A10EE}"/>
                  </a:ext>
                </a:extLst>
              </p:cNvPr>
              <p:cNvSpPr txBox="1"/>
              <p:nvPr/>
            </p:nvSpPr>
            <p:spPr>
              <a:xfrm>
                <a:off x="3078484" y="519098"/>
                <a:ext cx="6146510" cy="707886"/>
              </a:xfrm>
              <a:prstGeom prst="rect">
                <a:avLst/>
              </a:prstGeom>
              <a:noFill/>
            </p:spPr>
            <p:txBody>
              <a:bodyPr wrap="square" rtlCol="0">
                <a:spAutoFit/>
              </a:bodyPr>
              <a:lstStyle/>
              <a:p>
                <a:pPr algn="ctr"/>
                <a:r>
                  <a:rPr kumimoji="1" lang="ja-JP" altLang="en-US" sz="4000" dirty="0">
                    <a:solidFill>
                      <a:schemeClr val="bg1"/>
                    </a:solidFill>
                    <a:latin typeface="游明朝 Demibold" panose="02020600000000000000" pitchFamily="18" charset="-128"/>
                    <a:ea typeface="游明朝 Demibold" panose="02020600000000000000" pitchFamily="18" charset="-128"/>
                  </a:rPr>
                  <a:t>水の低分子化試験を実施</a:t>
                </a:r>
                <a:endParaRPr kumimoji="1" lang="en-US" altLang="ja-JP" sz="4000" dirty="0">
                  <a:solidFill>
                    <a:schemeClr val="bg1"/>
                  </a:solidFill>
                  <a:latin typeface="游明朝 Demibold" panose="02020600000000000000" pitchFamily="18" charset="-128"/>
                  <a:ea typeface="游明朝 Demibold" panose="02020600000000000000" pitchFamily="18" charset="-128"/>
                </a:endParaRPr>
              </a:p>
            </p:txBody>
          </p:sp>
          <p:sp>
            <p:nvSpPr>
              <p:cNvPr id="26" name="テキスト ボックス 25">
                <a:extLst>
                  <a:ext uri="{FF2B5EF4-FFF2-40B4-BE49-F238E27FC236}">
                    <a16:creationId xmlns:a16="http://schemas.microsoft.com/office/drawing/2014/main" id="{2A60F71C-5265-8FB9-F371-8F2AA7727396}"/>
                  </a:ext>
                </a:extLst>
              </p:cNvPr>
              <p:cNvSpPr txBox="1"/>
              <p:nvPr/>
            </p:nvSpPr>
            <p:spPr>
              <a:xfrm rot="20543072">
                <a:off x="1219087" y="584328"/>
                <a:ext cx="2667480" cy="461665"/>
              </a:xfrm>
              <a:prstGeom prst="rect">
                <a:avLst/>
              </a:prstGeom>
              <a:noFill/>
            </p:spPr>
            <p:txBody>
              <a:bodyPr wrap="square" rtlCol="0">
                <a:spAutoFit/>
              </a:bodyPr>
              <a:lstStyle/>
              <a:p>
                <a:pPr algn="ctr"/>
                <a:r>
                  <a:rPr kumimoji="1" lang="ja-JP" altLang="en-US" sz="2400" dirty="0">
                    <a:solidFill>
                      <a:srgbClr val="FFFF00"/>
                    </a:solidFill>
                    <a:latin typeface="游明朝 Demibold" panose="02020600000000000000" pitchFamily="18" charset="-128"/>
                    <a:ea typeface="游明朝 Demibold" panose="02020600000000000000" pitchFamily="18" charset="-128"/>
                  </a:rPr>
                  <a:t>検証</a:t>
                </a:r>
                <a:r>
                  <a:rPr kumimoji="1" lang="ja-JP" altLang="en-US" sz="2400" spc="-300" dirty="0">
                    <a:solidFill>
                      <a:srgbClr val="FFFF00"/>
                    </a:solidFill>
                    <a:latin typeface="游明朝 Demibold" panose="02020600000000000000" pitchFamily="18" charset="-128"/>
                    <a:ea typeface="游明朝 Demibold" panose="02020600000000000000" pitchFamily="18" charset="-128"/>
                  </a:rPr>
                  <a:t>データ</a:t>
                </a:r>
                <a:endParaRPr kumimoji="1" lang="en-US" altLang="ja-JP" sz="2400" dirty="0">
                  <a:solidFill>
                    <a:schemeClr val="bg1"/>
                  </a:solidFill>
                  <a:latin typeface="游明朝 Demibold" panose="02020600000000000000" pitchFamily="18" charset="-128"/>
                  <a:ea typeface="游明朝 Demibold" panose="02020600000000000000" pitchFamily="18" charset="-128"/>
                </a:endParaRPr>
              </a:p>
            </p:txBody>
          </p:sp>
          <p:sp>
            <p:nvSpPr>
              <p:cNvPr id="38" name="テキスト ボックス 37">
                <a:extLst>
                  <a:ext uri="{FF2B5EF4-FFF2-40B4-BE49-F238E27FC236}">
                    <a16:creationId xmlns:a16="http://schemas.microsoft.com/office/drawing/2014/main" id="{CE2B9177-76E9-432D-6921-7DB77385B5D3}"/>
                  </a:ext>
                </a:extLst>
              </p:cNvPr>
              <p:cNvSpPr txBox="1"/>
              <p:nvPr/>
            </p:nvSpPr>
            <p:spPr>
              <a:xfrm>
                <a:off x="846477" y="3538397"/>
                <a:ext cx="3571176" cy="523220"/>
              </a:xfrm>
              <a:prstGeom prst="rect">
                <a:avLst/>
              </a:prstGeom>
              <a:noFill/>
            </p:spPr>
            <p:txBody>
              <a:bodyPr wrap="square" rtlCol="0">
                <a:spAutoFit/>
              </a:bodyPr>
              <a:lstStyle/>
              <a:p>
                <a:r>
                  <a:rPr kumimoji="0" lang="en-US" altLang="ja-JP" sz="1400" b="0" i="0" u="none" strike="noStrike" cap="none" normalizeH="0" baseline="0" dirty="0">
                    <a:ln>
                      <a:noFill/>
                    </a:ln>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kumimoji="0" lang="ja-JP" altLang="en-US" sz="1400" b="0" i="0" u="none" strike="noStrike" cap="none" normalizeH="0" baseline="0" dirty="0">
                    <a:ln>
                      <a:noFill/>
                    </a:ln>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照射前では、</a:t>
                </a:r>
                <a:r>
                  <a:rPr kumimoji="0" lang="en-US" altLang="ja-JP" sz="1400" b="0" i="0" u="none" strike="noStrike" cap="none" normalizeH="0" baseline="0" dirty="0">
                    <a:ln>
                      <a:noFill/>
                    </a:ln>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1000nm</a:t>
                </a:r>
                <a:r>
                  <a:rPr kumimoji="0" lang="ja-JP" altLang="en-US" sz="1400" b="0" i="0" u="none" strike="noStrike" cap="none" normalizeH="0" baseline="0" dirty="0">
                    <a:ln>
                      <a:noFill/>
                    </a:ln>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の大きさ以下では</a:t>
                </a:r>
                <a:endParaRPr kumimoji="0" lang="en-US" altLang="ja-JP" sz="1400" b="0" i="0" u="none" strike="noStrike" cap="none" normalizeH="0" baseline="0" dirty="0">
                  <a:ln>
                    <a:noFill/>
                  </a:ln>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endParaRPr>
              </a:p>
              <a:p>
                <a:r>
                  <a:rPr lang="ja-JP" altLang="en-US" sz="1400" dirty="0">
                    <a:solidFill>
                      <a:schemeClr val="tx1">
                        <a:lumMod val="85000"/>
                        <a:lumOff val="15000"/>
                      </a:schemeClr>
                    </a:solidFill>
                    <a:latin typeface="游明朝 Demibold" panose="02020600000000000000" pitchFamily="18" charset="-128"/>
                    <a:ea typeface="游明朝 Demibold" panose="02020600000000000000" pitchFamily="18" charset="-128"/>
                    <a:cs typeface="ＭＳ Ｐゴシック" panose="020B0600070205080204" pitchFamily="50" charset="-128"/>
                  </a:rPr>
                  <a:t>　</a:t>
                </a:r>
                <a:r>
                  <a:rPr kumimoji="0" lang="en-US" altLang="ja-JP" sz="1400" b="0" i="0" u="none" strike="noStrike" cap="none" normalizeH="0" baseline="0" dirty="0">
                    <a:ln>
                      <a:noFill/>
                    </a:ln>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1</a:t>
                </a:r>
                <a:r>
                  <a:rPr kumimoji="0" lang="ja-JP" altLang="en-US" sz="1400" b="0" i="0" u="none" strike="noStrike" cap="none" normalizeH="0" baseline="0" dirty="0">
                    <a:ln>
                      <a:noFill/>
                    </a:ln>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個も検出されず。</a:t>
                </a:r>
                <a:endParaRPr lang="ja-JP" altLang="en-US" sz="1400"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39" name="テキスト ボックス 38">
                <a:extLst>
                  <a:ext uri="{FF2B5EF4-FFF2-40B4-BE49-F238E27FC236}">
                    <a16:creationId xmlns:a16="http://schemas.microsoft.com/office/drawing/2014/main" id="{7A1ED954-AAA4-6959-6EC7-4CDDFC62A058}"/>
                  </a:ext>
                </a:extLst>
              </p:cNvPr>
              <p:cNvSpPr txBox="1"/>
              <p:nvPr/>
            </p:nvSpPr>
            <p:spPr>
              <a:xfrm>
                <a:off x="5359368" y="3538397"/>
                <a:ext cx="4324564" cy="1384995"/>
              </a:xfrm>
              <a:prstGeom prst="rect">
                <a:avLst/>
              </a:prstGeom>
              <a:noFill/>
            </p:spPr>
            <p:txBody>
              <a:bodyPr wrap="square" rtlCol="0">
                <a:spAutoFit/>
              </a:bodyPr>
              <a:lstStyle/>
              <a:p>
                <a:pPr algn="l"/>
                <a:r>
                  <a:rPr lang="en-US"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ja-JP"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照射後の試験結果</a:t>
                </a:r>
                <a:r>
                  <a:rPr lang="ja-JP" altLang="ja-JP" sz="11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en-US" altLang="ja-JP" sz="1100" kern="0" dirty="0">
                    <a:solidFill>
                      <a:schemeClr val="tx1">
                        <a:lumMod val="85000"/>
                        <a:lumOff val="15000"/>
                      </a:schemeClr>
                    </a:solidFill>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en-US" altLang="ja-JP" sz="11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 </a:t>
                </a:r>
                <a:r>
                  <a:rPr lang="ja-JP" altLang="ja-JP" sz="11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横軸は、</a:t>
                </a:r>
                <a:r>
                  <a:rPr lang="en-US" altLang="ja-JP" sz="11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0</a:t>
                </a:r>
                <a:r>
                  <a:rPr lang="ja-JP" altLang="en-US" sz="11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en-US" altLang="ja-JP" sz="11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1000nm</a:t>
                </a:r>
                <a:r>
                  <a:rPr lang="ja-JP" altLang="ja-JP" sz="11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の単位</a:t>
                </a:r>
                <a:br>
                  <a:rPr lang="en-US" altLang="ja-JP" sz="11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br>
                <a:r>
                  <a:rPr lang="en-US"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    </a:t>
                </a:r>
                <a:r>
                  <a:rPr lang="ja-JP"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縦軸は、</a:t>
                </a:r>
                <a:r>
                  <a:rPr lang="en-US"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1㎖</a:t>
                </a:r>
                <a:r>
                  <a:rPr lang="ja-JP" altLang="en-US"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中 </a:t>
                </a:r>
                <a:r>
                  <a:rPr lang="en-US"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0</a:t>
                </a:r>
                <a:r>
                  <a:rPr lang="ja-JP" altLang="en-US"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en-US"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2e6</a:t>
                </a:r>
                <a:r>
                  <a:rPr lang="ja-JP" altLang="en-US" sz="1400" kern="0" dirty="0">
                    <a:solidFill>
                      <a:schemeClr val="tx1">
                        <a:lumMod val="85000"/>
                        <a:lumOff val="15000"/>
                      </a:schemeClr>
                    </a:solidFill>
                    <a:latin typeface="游明朝 Demibold" panose="02020600000000000000" pitchFamily="18" charset="-128"/>
                    <a:ea typeface="游明朝 Demibold" panose="02020600000000000000" pitchFamily="18" charset="-128"/>
                    <a:cs typeface="ＭＳ Ｐゴシック" panose="020B0600070205080204" pitchFamily="50" charset="-128"/>
                  </a:rPr>
                  <a:t>個</a:t>
                </a:r>
                <a:r>
                  <a:rPr lang="ja-JP" altLang="en-US"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（約</a:t>
                </a:r>
                <a:r>
                  <a:rPr lang="en-US"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0</a:t>
                </a:r>
                <a:r>
                  <a:rPr lang="ja-JP" altLang="en-US"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en-US"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806</a:t>
                </a:r>
                <a:r>
                  <a:rPr lang="ja-JP" altLang="en-US"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個）</a:t>
                </a:r>
                <a:br>
                  <a:rPr lang="en-US"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br>
                <a:r>
                  <a:rPr lang="en-US"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    </a:t>
                </a:r>
                <a:r>
                  <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50nm</a:t>
                </a:r>
                <a:r>
                  <a:rPr lang="ja-JP" altLang="en-US"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付近では、</a:t>
                </a:r>
                <a:r>
                  <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0.8×e6</a:t>
                </a:r>
                <a:r>
                  <a:rPr lang="ja-JP" altLang="en-US" sz="1400" kern="0" dirty="0">
                    <a:solidFill>
                      <a:srgbClr val="FF0000"/>
                    </a:solidFill>
                    <a:latin typeface="游明朝 Demibold" panose="02020600000000000000" pitchFamily="18" charset="-128"/>
                    <a:ea typeface="游明朝 Demibold" panose="02020600000000000000" pitchFamily="18" charset="-128"/>
                    <a:cs typeface="ＭＳ Ｐゴシック" panose="020B0600070205080204" pitchFamily="50" charset="-128"/>
                  </a:rPr>
                  <a:t>個</a:t>
                </a:r>
                <a:r>
                  <a:rPr lang="ja-JP" altLang="en-US"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322</a:t>
                </a:r>
                <a:r>
                  <a:rPr lang="ja-JP" altLang="en-US" sz="1400" kern="0" dirty="0">
                    <a:solidFill>
                      <a:srgbClr val="FF0000"/>
                    </a:solidFill>
                    <a:latin typeface="游明朝 Demibold" panose="02020600000000000000" pitchFamily="18" charset="-128"/>
                    <a:ea typeface="游明朝 Demibold" panose="02020600000000000000" pitchFamily="18" charset="-128"/>
                    <a:cs typeface="ＭＳ Ｐゴシック" panose="020B0600070205080204" pitchFamily="50" charset="-128"/>
                  </a:rPr>
                  <a:t>個</a:t>
                </a:r>
                <a:r>
                  <a:rPr lang="ja-JP" altLang="en-US"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endPar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endParaRPr>
              </a:p>
              <a:p>
                <a:pPr algn="l"/>
                <a:r>
                  <a:rPr lang="ja-JP" altLang="en-US"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　</a:t>
                </a:r>
                <a:r>
                  <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150nm</a:t>
                </a:r>
                <a:r>
                  <a:rPr lang="ja-JP" altLang="en-US"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付近では、</a:t>
                </a:r>
                <a:r>
                  <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1.5×e6</a:t>
                </a:r>
                <a:r>
                  <a:rPr lang="ja-JP" altLang="en-US" sz="1400" kern="0" dirty="0">
                    <a:solidFill>
                      <a:srgbClr val="FF0000"/>
                    </a:solidFill>
                    <a:latin typeface="游明朝 Demibold" panose="02020600000000000000" pitchFamily="18" charset="-128"/>
                    <a:ea typeface="游明朝 Demibold" panose="02020600000000000000" pitchFamily="18" charset="-128"/>
                    <a:cs typeface="ＭＳ Ｐゴシック" panose="020B0600070205080204" pitchFamily="50" charset="-128"/>
                  </a:rPr>
                  <a:t>個</a:t>
                </a:r>
                <a:r>
                  <a:rPr lang="ja-JP" altLang="en-US"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604</a:t>
                </a:r>
                <a:r>
                  <a:rPr lang="ja-JP" altLang="en-US" sz="1400" kern="0" dirty="0">
                    <a:solidFill>
                      <a:srgbClr val="FF0000"/>
                    </a:solidFill>
                    <a:latin typeface="游明朝 Demibold" panose="02020600000000000000" pitchFamily="18" charset="-128"/>
                    <a:ea typeface="游明朝 Demibold" panose="02020600000000000000" pitchFamily="18" charset="-128"/>
                    <a:cs typeface="ＭＳ Ｐゴシック" panose="020B0600070205080204" pitchFamily="50" charset="-128"/>
                  </a:rPr>
                  <a:t>個</a:t>
                </a:r>
                <a:r>
                  <a:rPr lang="ja-JP" altLang="en-US"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br>
                  <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br>
                <a:r>
                  <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    220nm</a:t>
                </a:r>
                <a:r>
                  <a:rPr lang="ja-JP" altLang="en-US"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付近では、</a:t>
                </a:r>
                <a:r>
                  <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2.2×e6</a:t>
                </a:r>
                <a:r>
                  <a:rPr lang="ja-JP" altLang="en-US" sz="1400" kern="0" dirty="0">
                    <a:solidFill>
                      <a:srgbClr val="FF0000"/>
                    </a:solidFill>
                    <a:latin typeface="游明朝 Demibold" panose="02020600000000000000" pitchFamily="18" charset="-128"/>
                    <a:ea typeface="游明朝 Demibold" panose="02020600000000000000" pitchFamily="18" charset="-128"/>
                    <a:cs typeface="ＭＳ Ｐゴシック" panose="020B0600070205080204" pitchFamily="50" charset="-128"/>
                  </a:rPr>
                  <a:t>個</a:t>
                </a:r>
                <a:r>
                  <a:rPr lang="ja-JP" altLang="en-US"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886</a:t>
                </a:r>
                <a:r>
                  <a:rPr lang="ja-JP" altLang="en-US" sz="1400" kern="0" dirty="0">
                    <a:solidFill>
                      <a:srgbClr val="FF0000"/>
                    </a:solidFill>
                    <a:latin typeface="游明朝 Demibold" panose="02020600000000000000" pitchFamily="18" charset="-128"/>
                    <a:ea typeface="游明朝 Demibold" panose="02020600000000000000" pitchFamily="18" charset="-128"/>
                    <a:cs typeface="ＭＳ Ｐゴシック" panose="020B0600070205080204" pitchFamily="50" charset="-128"/>
                  </a:rPr>
                  <a:t>個</a:t>
                </a:r>
                <a:r>
                  <a:rPr lang="ja-JP" altLang="en-US"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endParaRPr lang="en-US" altLang="ja-JP" sz="1400" kern="0" dirty="0">
                  <a:solidFill>
                    <a:srgbClr val="FF0000"/>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endParaRPr>
              </a:p>
              <a:p>
                <a:pPr algn="l"/>
                <a:r>
                  <a:rPr lang="ja-JP" altLang="en-US" sz="1400" kern="0" dirty="0">
                    <a:solidFill>
                      <a:schemeClr val="tx1">
                        <a:lumMod val="85000"/>
                        <a:lumOff val="15000"/>
                      </a:schemeClr>
                    </a:solidFill>
                    <a:latin typeface="游明朝 Demibold" panose="02020600000000000000" pitchFamily="18" charset="-128"/>
                    <a:ea typeface="游明朝 Demibold" panose="02020600000000000000" pitchFamily="18" charset="-128"/>
                    <a:cs typeface="ＭＳ Ｐゴシック" panose="020B0600070205080204" pitchFamily="50" charset="-128"/>
                  </a:rPr>
                  <a:t>　</a:t>
                </a:r>
                <a:r>
                  <a:rPr lang="ja-JP"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となって低分子化が</a:t>
                </a:r>
                <a:r>
                  <a:rPr lang="ja-JP" altLang="en-US" sz="1400" kern="0" dirty="0">
                    <a:solidFill>
                      <a:schemeClr val="tx1">
                        <a:lumMod val="85000"/>
                        <a:lumOff val="15000"/>
                      </a:schemeClr>
                    </a:solidFill>
                    <a:latin typeface="游明朝 Demibold" panose="02020600000000000000" pitchFamily="18" charset="-128"/>
                    <a:ea typeface="游明朝 Demibold" panose="02020600000000000000" pitchFamily="18" charset="-128"/>
                    <a:cs typeface="ＭＳ Ｐゴシック" panose="020B0600070205080204" pitchFamily="50" charset="-128"/>
                  </a:rPr>
                  <a:t>確認できます</a:t>
                </a:r>
                <a:r>
                  <a:rPr lang="ja-JP" altLang="ja-JP" sz="14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endParaRPr lang="ja-JP" altLang="ja-JP" kern="10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Times New Roman" panose="02020603050405020304" pitchFamily="18" charset="0"/>
                </a:endParaRPr>
              </a:p>
            </p:txBody>
          </p:sp>
          <p:sp>
            <p:nvSpPr>
              <p:cNvPr id="41" name="テキスト ボックス 40">
                <a:extLst>
                  <a:ext uri="{FF2B5EF4-FFF2-40B4-BE49-F238E27FC236}">
                    <a16:creationId xmlns:a16="http://schemas.microsoft.com/office/drawing/2014/main" id="{7CF03BBC-8270-D96E-5344-3B1493B48920}"/>
                  </a:ext>
                </a:extLst>
              </p:cNvPr>
              <p:cNvSpPr txBox="1"/>
              <p:nvPr/>
            </p:nvSpPr>
            <p:spPr>
              <a:xfrm>
                <a:off x="5534125" y="4913144"/>
                <a:ext cx="3690869" cy="392415"/>
              </a:xfrm>
              <a:prstGeom prst="rect">
                <a:avLst/>
              </a:prstGeom>
              <a:noFill/>
            </p:spPr>
            <p:txBody>
              <a:bodyPr wrap="square">
                <a:spAutoFit/>
              </a:bodyPr>
              <a:lstStyle/>
              <a:p>
                <a:r>
                  <a:rPr lang="en-US" altLang="ja-JP" sz="9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ja-JP" altLang="ja-JP" sz="9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指数：</a:t>
                </a:r>
                <a:r>
                  <a:rPr lang="en-US" altLang="ja-JP" sz="9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e6</a:t>
                </a:r>
                <a:r>
                  <a:rPr lang="ja-JP" altLang="ja-JP" sz="9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の定義は、約</a:t>
                </a:r>
                <a:r>
                  <a:rPr lang="en-US" altLang="ja-JP" sz="9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403</a:t>
                </a:r>
                <a:r>
                  <a:rPr lang="ja-JP" altLang="ja-JP" sz="9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個です。</a:t>
                </a:r>
                <a:br>
                  <a:rPr lang="en-US" altLang="ja-JP" sz="9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br>
                <a:r>
                  <a:rPr lang="en-US" altLang="ja-JP" sz="9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a:t>
                </a:r>
                <a:r>
                  <a:rPr lang="ja-JP" altLang="ja-JP" sz="9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上記の数値は、測定値であり保証値ではありまん。</a:t>
                </a:r>
                <a:r>
                  <a:rPr lang="en-US" altLang="ja-JP" sz="90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 </a:t>
                </a:r>
                <a:r>
                  <a:rPr lang="en-US" altLang="ja-JP" sz="1050" kern="0" dirty="0">
                    <a:solidFill>
                      <a:schemeClr val="tx1">
                        <a:lumMod val="85000"/>
                        <a:lumOff val="15000"/>
                      </a:schemeClr>
                    </a:solidFill>
                    <a:effectLst/>
                    <a:latin typeface="游明朝 Demibold" panose="02020600000000000000" pitchFamily="18" charset="-128"/>
                    <a:ea typeface="游明朝 Demibold" panose="02020600000000000000" pitchFamily="18" charset="-128"/>
                    <a:cs typeface="ＭＳ Ｐゴシック" panose="020B0600070205080204" pitchFamily="50" charset="-128"/>
                  </a:rPr>
                  <a:t>     </a:t>
                </a:r>
                <a:endParaRPr lang="ja-JP" altLang="en-US" sz="900" dirty="0"/>
              </a:p>
            </p:txBody>
          </p:sp>
          <p:sp>
            <p:nvSpPr>
              <p:cNvPr id="43" name="テキスト ボックス 42">
                <a:extLst>
                  <a:ext uri="{FF2B5EF4-FFF2-40B4-BE49-F238E27FC236}">
                    <a16:creationId xmlns:a16="http://schemas.microsoft.com/office/drawing/2014/main" id="{3CD1D955-0729-14AF-5F39-1F181250BACD}"/>
                  </a:ext>
                </a:extLst>
              </p:cNvPr>
              <p:cNvSpPr txBox="1"/>
              <p:nvPr/>
            </p:nvSpPr>
            <p:spPr>
              <a:xfrm>
                <a:off x="923766" y="5292078"/>
                <a:ext cx="7056089" cy="1323439"/>
              </a:xfrm>
              <a:prstGeom prst="rect">
                <a:avLst/>
              </a:prstGeom>
              <a:noFill/>
            </p:spPr>
            <p:txBody>
              <a:bodyPr wrap="square">
                <a:spAutoFit/>
              </a:bodyPr>
              <a:lstStyle/>
              <a:p>
                <a:r>
                  <a:rPr kumimoji="0" lang="ja-JP" altLang="en-US" sz="2000" dirty="0">
                    <a:solidFill>
                      <a:srgbClr val="FF0000"/>
                    </a:solidFill>
                    <a:latin typeface="游明朝 Demibold" panose="02020600000000000000" pitchFamily="18" charset="-128"/>
                    <a:ea typeface="游明朝 Demibold" panose="02020600000000000000" pitchFamily="18" charset="-128"/>
                  </a:rPr>
                  <a:t>実際に水の低分子化が確認できた。</a:t>
                </a:r>
                <a:endParaRPr kumimoji="0" lang="en-US" altLang="ja-JP" sz="2000" dirty="0">
                  <a:solidFill>
                    <a:srgbClr val="FF0000"/>
                  </a:solidFill>
                  <a:latin typeface="游明朝 Demibold" panose="02020600000000000000" pitchFamily="18" charset="-128"/>
                  <a:ea typeface="游明朝 Demibold" panose="02020600000000000000" pitchFamily="18" charset="-128"/>
                </a:endParaRPr>
              </a:p>
              <a:p>
                <a:r>
                  <a:rPr kumimoji="0" lang="en-US" altLang="ja-JP" sz="2000" dirty="0">
                    <a:solidFill>
                      <a:srgbClr val="FF0000"/>
                    </a:solidFill>
                    <a:latin typeface="游明朝 Demibold" panose="02020600000000000000" pitchFamily="18" charset="-128"/>
                    <a:ea typeface="游明朝 Demibold" panose="02020600000000000000" pitchFamily="18" charset="-128"/>
                  </a:rPr>
                  <a:t>(</a:t>
                </a:r>
                <a:r>
                  <a:rPr lang="en-US" altLang="ja-JP" sz="2000" dirty="0">
                    <a:solidFill>
                      <a:srgbClr val="FF0000"/>
                    </a:solidFill>
                    <a:latin typeface="游明朝 Demibold" panose="02020600000000000000" pitchFamily="18" charset="-128"/>
                    <a:ea typeface="游明朝 Demibold" panose="02020600000000000000" pitchFamily="18" charset="-128"/>
                  </a:rPr>
                  <a:t>nm(</a:t>
                </a:r>
                <a:r>
                  <a:rPr lang="ja-JP" altLang="en-US" sz="2000" dirty="0">
                    <a:solidFill>
                      <a:srgbClr val="FF0000"/>
                    </a:solidFill>
                    <a:latin typeface="游明朝 Demibold" panose="02020600000000000000" pitchFamily="18" charset="-128"/>
                    <a:ea typeface="游明朝 Demibold" panose="02020600000000000000" pitchFamily="18" charset="-128"/>
                  </a:rPr>
                  <a:t>ナノメートル</a:t>
                </a:r>
                <a:r>
                  <a:rPr lang="en-US" altLang="ja-JP" sz="2000" dirty="0">
                    <a:solidFill>
                      <a:srgbClr val="FF0000"/>
                    </a:solidFill>
                    <a:latin typeface="游明朝 Demibold" panose="02020600000000000000" pitchFamily="18" charset="-128"/>
                    <a:ea typeface="游明朝 Demibold" panose="02020600000000000000" pitchFamily="18" charset="-128"/>
                  </a:rPr>
                  <a:t>)</a:t>
                </a:r>
                <a:r>
                  <a:rPr lang="ja-JP" altLang="en-US" sz="2000" dirty="0">
                    <a:solidFill>
                      <a:srgbClr val="FF0000"/>
                    </a:solidFill>
                    <a:latin typeface="游明朝 Demibold" panose="02020600000000000000" pitchFamily="18" charset="-128"/>
                    <a:ea typeface="游明朝 Demibold" panose="02020600000000000000" pitchFamily="18" charset="-128"/>
                  </a:rPr>
                  <a:t>は</a:t>
                </a:r>
                <a:r>
                  <a:rPr lang="en-US" altLang="ja-JP" sz="2000" dirty="0">
                    <a:solidFill>
                      <a:srgbClr val="FF0000"/>
                    </a:solidFill>
                    <a:latin typeface="游明朝 Demibold" panose="02020600000000000000" pitchFamily="18" charset="-128"/>
                    <a:ea typeface="游明朝 Demibold" panose="02020600000000000000" pitchFamily="18" charset="-128"/>
                  </a:rPr>
                  <a:t>1m</a:t>
                </a:r>
                <a:r>
                  <a:rPr lang="ja-JP" altLang="en-US" sz="2000" dirty="0">
                    <a:solidFill>
                      <a:srgbClr val="FF0000"/>
                    </a:solidFill>
                    <a:latin typeface="游明朝 Demibold" panose="02020600000000000000" pitchFamily="18" charset="-128"/>
                    <a:ea typeface="游明朝 Demibold" panose="02020600000000000000" pitchFamily="18" charset="-128"/>
                  </a:rPr>
                  <a:t>の</a:t>
                </a:r>
                <a:r>
                  <a:rPr lang="en-US" altLang="ja-JP" sz="2000" dirty="0">
                    <a:solidFill>
                      <a:srgbClr val="FF0000"/>
                    </a:solidFill>
                    <a:latin typeface="游明朝 Demibold" panose="02020600000000000000" pitchFamily="18" charset="-128"/>
                    <a:ea typeface="游明朝 Demibold" panose="02020600000000000000" pitchFamily="18" charset="-128"/>
                  </a:rPr>
                  <a:t>10</a:t>
                </a:r>
                <a:r>
                  <a:rPr lang="ja-JP" altLang="en-US" sz="2000" dirty="0">
                    <a:solidFill>
                      <a:srgbClr val="FF0000"/>
                    </a:solidFill>
                    <a:latin typeface="游明朝 Demibold" panose="02020600000000000000" pitchFamily="18" charset="-128"/>
                    <a:ea typeface="游明朝 Demibold" panose="02020600000000000000" pitchFamily="18" charset="-128"/>
                  </a:rPr>
                  <a:t>億分の</a:t>
                </a:r>
                <a:r>
                  <a:rPr lang="en-US" altLang="ja-JP" sz="2000" dirty="0">
                    <a:solidFill>
                      <a:srgbClr val="FF0000"/>
                    </a:solidFill>
                    <a:latin typeface="游明朝 Demibold" panose="02020600000000000000" pitchFamily="18" charset="-128"/>
                    <a:ea typeface="游明朝 Demibold" panose="02020600000000000000" pitchFamily="18" charset="-128"/>
                  </a:rPr>
                  <a:t>1</a:t>
                </a:r>
                <a:r>
                  <a:rPr lang="ja-JP" altLang="en-US" sz="2000" dirty="0">
                    <a:solidFill>
                      <a:srgbClr val="FF0000"/>
                    </a:solidFill>
                    <a:latin typeface="游明朝 Demibold" panose="02020600000000000000" pitchFamily="18" charset="-128"/>
                    <a:ea typeface="游明朝 Demibold" panose="02020600000000000000" pitchFamily="18" charset="-128"/>
                  </a:rPr>
                  <a:t>である。</a:t>
                </a:r>
                <a:r>
                  <a:rPr lang="en-US" altLang="ja-JP" sz="2000" dirty="0">
                    <a:solidFill>
                      <a:srgbClr val="FF0000"/>
                    </a:solidFill>
                    <a:latin typeface="游明朝 Demibold" panose="02020600000000000000" pitchFamily="18" charset="-128"/>
                    <a:ea typeface="游明朝 Demibold" panose="02020600000000000000" pitchFamily="18" charset="-128"/>
                  </a:rPr>
                  <a:t>)</a:t>
                </a:r>
              </a:p>
              <a:p>
                <a:r>
                  <a:rPr lang="ja-JP" altLang="en-US" sz="2000" u="sng" dirty="0">
                    <a:solidFill>
                      <a:srgbClr val="FF0000"/>
                    </a:solidFill>
                    <a:latin typeface="游明朝 Demibold" panose="02020600000000000000" pitchFamily="18" charset="-128"/>
                    <a:ea typeface="游明朝 Demibold" panose="02020600000000000000" pitchFamily="18" charset="-128"/>
                  </a:rPr>
                  <a:t>肌の細胞の隙間は</a:t>
                </a:r>
                <a:r>
                  <a:rPr lang="en-US" altLang="ja-JP" sz="2000" u="sng" dirty="0">
                    <a:solidFill>
                      <a:srgbClr val="FF0000"/>
                    </a:solidFill>
                    <a:latin typeface="游明朝 Demibold" panose="02020600000000000000" pitchFamily="18" charset="-128"/>
                    <a:ea typeface="游明朝 Demibold" panose="02020600000000000000" pitchFamily="18" charset="-128"/>
                  </a:rPr>
                  <a:t>500nm</a:t>
                </a:r>
                <a:r>
                  <a:rPr lang="ja-JP" altLang="en-US" sz="2000" dirty="0">
                    <a:solidFill>
                      <a:srgbClr val="FF0000"/>
                    </a:solidFill>
                    <a:latin typeface="游明朝 Demibold" panose="02020600000000000000" pitchFamily="18" charset="-128"/>
                    <a:ea typeface="游明朝 Demibold" panose="02020600000000000000" pitchFamily="18" charset="-128"/>
                  </a:rPr>
                  <a:t>とされており、</a:t>
                </a:r>
                <a:r>
                  <a:rPr lang="ja-JP" altLang="en-US" sz="2000" u="sng" dirty="0">
                    <a:solidFill>
                      <a:srgbClr val="FF0000"/>
                    </a:solidFill>
                    <a:latin typeface="游明朝 Demibold" panose="02020600000000000000" pitchFamily="18" charset="-128"/>
                    <a:ea typeface="游明朝 Demibold" panose="02020600000000000000" pitchFamily="18" charset="-128"/>
                  </a:rPr>
                  <a:t>数多くの水分子が</a:t>
                </a:r>
                <a:endParaRPr lang="en-US" altLang="ja-JP" sz="2000" u="sng" dirty="0">
                  <a:solidFill>
                    <a:srgbClr val="FF0000"/>
                  </a:solidFill>
                  <a:latin typeface="游明朝 Demibold" panose="02020600000000000000" pitchFamily="18" charset="-128"/>
                  <a:ea typeface="游明朝 Demibold" panose="02020600000000000000" pitchFamily="18" charset="-128"/>
                </a:endParaRPr>
              </a:p>
              <a:p>
                <a:r>
                  <a:rPr lang="ja-JP" altLang="en-US" sz="2000" u="sng" dirty="0">
                    <a:solidFill>
                      <a:srgbClr val="FF0000"/>
                    </a:solidFill>
                    <a:latin typeface="游明朝 Demibold" panose="02020600000000000000" pitchFamily="18" charset="-128"/>
                    <a:ea typeface="游明朝 Demibold" panose="02020600000000000000" pitchFamily="18" charset="-128"/>
                  </a:rPr>
                  <a:t>角層の溝に浸透する</a:t>
                </a:r>
                <a:r>
                  <a:rPr lang="ja-JP" altLang="en-US" sz="2000" dirty="0">
                    <a:solidFill>
                      <a:srgbClr val="FF0000"/>
                    </a:solidFill>
                    <a:latin typeface="游明朝 Demibold" panose="02020600000000000000" pitchFamily="18" charset="-128"/>
                    <a:ea typeface="游明朝 Demibold" panose="02020600000000000000" pitchFamily="18" charset="-128"/>
                  </a:rPr>
                  <a:t>ことがわかる。</a:t>
                </a:r>
                <a:endParaRPr lang="en-US" altLang="ja-JP" sz="2000" dirty="0">
                  <a:solidFill>
                    <a:srgbClr val="FF0000"/>
                  </a:solidFill>
                  <a:latin typeface="游明朝 Demibold" panose="02020600000000000000" pitchFamily="18" charset="-128"/>
                  <a:ea typeface="游明朝 Demibold" panose="02020600000000000000" pitchFamily="18" charset="-128"/>
                </a:endParaRPr>
              </a:p>
            </p:txBody>
          </p:sp>
          <p:sp>
            <p:nvSpPr>
              <p:cNvPr id="59" name="テキスト ボックス 58">
                <a:extLst>
                  <a:ext uri="{FF2B5EF4-FFF2-40B4-BE49-F238E27FC236}">
                    <a16:creationId xmlns:a16="http://schemas.microsoft.com/office/drawing/2014/main" id="{4531E992-337E-FEEB-98C2-D16CCBB76A1B}"/>
                  </a:ext>
                </a:extLst>
              </p:cNvPr>
              <p:cNvSpPr txBox="1"/>
              <p:nvPr/>
            </p:nvSpPr>
            <p:spPr>
              <a:xfrm>
                <a:off x="57952" y="4891968"/>
                <a:ext cx="2667480" cy="400110"/>
              </a:xfrm>
              <a:prstGeom prst="rect">
                <a:avLst/>
              </a:prstGeom>
              <a:noFill/>
            </p:spPr>
            <p:txBody>
              <a:bodyPr wrap="square" rtlCol="0">
                <a:spAutoFit/>
              </a:bodyPr>
              <a:lstStyle/>
              <a:p>
                <a:pPr algn="ctr"/>
                <a:r>
                  <a:rPr kumimoji="1" lang="en-US" altLang="ja-JP" sz="2000"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kumimoji="1" lang="ja-JP" altLang="en-US" sz="2000" dirty="0">
                    <a:solidFill>
                      <a:schemeClr val="tx1">
                        <a:lumMod val="85000"/>
                        <a:lumOff val="15000"/>
                      </a:schemeClr>
                    </a:solidFill>
                    <a:latin typeface="BIZ UDPゴシック" panose="020B0400000000000000" pitchFamily="50" charset="-128"/>
                    <a:ea typeface="BIZ UDPゴシック" panose="020B0400000000000000" pitchFamily="50" charset="-128"/>
                  </a:rPr>
                  <a:t>結果</a:t>
                </a:r>
                <a:r>
                  <a:rPr kumimoji="1" lang="en-US" altLang="ja-JP" sz="2000" dirty="0">
                    <a:solidFill>
                      <a:schemeClr val="tx1">
                        <a:lumMod val="85000"/>
                        <a:lumOff val="15000"/>
                      </a:schemeClr>
                    </a:solidFill>
                    <a:latin typeface="BIZ UDPゴシック" panose="020B0400000000000000" pitchFamily="50" charset="-128"/>
                    <a:ea typeface="BIZ UDPゴシック" panose="020B0400000000000000" pitchFamily="50" charset="-128"/>
                  </a:rPr>
                  <a:t>】</a:t>
                </a:r>
              </a:p>
            </p:txBody>
          </p:sp>
        </p:grpSp>
        <p:pic>
          <p:nvPicPr>
            <p:cNvPr id="34" name="図 33">
              <a:extLst>
                <a:ext uri="{FF2B5EF4-FFF2-40B4-BE49-F238E27FC236}">
                  <a16:creationId xmlns:a16="http://schemas.microsoft.com/office/drawing/2014/main" id="{D3408C3A-974C-C373-39D5-30BF88830F4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694764">
              <a:off x="105564" y="-5481"/>
              <a:ext cx="1866816" cy="1863083"/>
            </a:xfrm>
            <a:prstGeom prst="rect">
              <a:avLst/>
            </a:prstGeom>
          </p:spPr>
        </p:pic>
      </p:grpSp>
      <p:pic>
        <p:nvPicPr>
          <p:cNvPr id="2" name="図 1" descr="テキスト, 手紙&#10;&#10;自動的に生成された説明">
            <a:extLst>
              <a:ext uri="{FF2B5EF4-FFF2-40B4-BE49-F238E27FC236}">
                <a16:creationId xmlns:a16="http://schemas.microsoft.com/office/drawing/2014/main" id="{1B1EA1A6-7AA2-FC4F-DBE0-3B8D4556E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129" y="1438796"/>
            <a:ext cx="2310595" cy="2079535"/>
          </a:xfrm>
          <a:prstGeom prst="rect">
            <a:avLst/>
          </a:prstGeom>
        </p:spPr>
      </p:pic>
      <p:pic>
        <p:nvPicPr>
          <p:cNvPr id="3" name="図 2" descr="ホワイトボードに書かれた文字&#10;&#10;自動的に生成された説明">
            <a:extLst>
              <a:ext uri="{FF2B5EF4-FFF2-40B4-BE49-F238E27FC236}">
                <a16:creationId xmlns:a16="http://schemas.microsoft.com/office/drawing/2014/main" id="{B8ECAFF1-93A1-7A8B-9F11-9FC03AB5B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5780" y="1478513"/>
            <a:ext cx="2432049" cy="2044331"/>
          </a:xfrm>
          <a:prstGeom prst="rect">
            <a:avLst/>
          </a:prstGeom>
        </p:spPr>
      </p:pic>
      <p:sp>
        <p:nvSpPr>
          <p:cNvPr id="7" name="テキスト ボックス 6">
            <a:extLst>
              <a:ext uri="{FF2B5EF4-FFF2-40B4-BE49-F238E27FC236}">
                <a16:creationId xmlns:a16="http://schemas.microsoft.com/office/drawing/2014/main" id="{4B9C37AA-D304-6712-5FBC-2E2F517C0D72}"/>
              </a:ext>
            </a:extLst>
          </p:cNvPr>
          <p:cNvSpPr txBox="1"/>
          <p:nvPr/>
        </p:nvSpPr>
        <p:spPr>
          <a:xfrm>
            <a:off x="2419350" y="2969897"/>
            <a:ext cx="2697762" cy="523220"/>
          </a:xfrm>
          <a:prstGeom prst="rect">
            <a:avLst/>
          </a:prstGeom>
          <a:noFill/>
        </p:spPr>
        <p:txBody>
          <a:bodyPr wrap="square">
            <a:spAutoFit/>
          </a:bodyPr>
          <a:lstStyle/>
          <a:p>
            <a:r>
              <a:rPr lang="ja-JP" altLang="en-US" sz="2800" b="1" dirty="0">
                <a:solidFill>
                  <a:schemeClr val="bg1"/>
                </a:solidFill>
                <a:latin typeface="ＭＳ Ｐ明朝" panose="02020600040205080304" pitchFamily="18" charset="-128"/>
                <a:ea typeface="ＭＳ Ｐ明朝" panose="02020600040205080304" pitchFamily="18" charset="-128"/>
              </a:rPr>
              <a:t>照射前</a:t>
            </a:r>
          </a:p>
        </p:txBody>
      </p:sp>
      <p:sp>
        <p:nvSpPr>
          <p:cNvPr id="8" name="テキスト ボックス 7">
            <a:extLst>
              <a:ext uri="{FF2B5EF4-FFF2-40B4-BE49-F238E27FC236}">
                <a16:creationId xmlns:a16="http://schemas.microsoft.com/office/drawing/2014/main" id="{AE9F597E-FC5B-74B5-1F3C-858F9DB40FB7}"/>
              </a:ext>
            </a:extLst>
          </p:cNvPr>
          <p:cNvSpPr txBox="1"/>
          <p:nvPr/>
        </p:nvSpPr>
        <p:spPr>
          <a:xfrm>
            <a:off x="7295924" y="2969897"/>
            <a:ext cx="2697762" cy="523220"/>
          </a:xfrm>
          <a:prstGeom prst="rect">
            <a:avLst/>
          </a:prstGeom>
          <a:noFill/>
        </p:spPr>
        <p:txBody>
          <a:bodyPr wrap="square">
            <a:spAutoFit/>
          </a:bodyPr>
          <a:lstStyle/>
          <a:p>
            <a:r>
              <a:rPr lang="ja-JP" altLang="en-US" sz="2800" b="1" dirty="0">
                <a:solidFill>
                  <a:schemeClr val="bg1"/>
                </a:solidFill>
                <a:latin typeface="ＭＳ Ｐ明朝" panose="02020600040205080304" pitchFamily="18" charset="-128"/>
                <a:ea typeface="ＭＳ Ｐ明朝" panose="02020600040205080304" pitchFamily="18" charset="-128"/>
              </a:rPr>
              <a:t>照射後</a:t>
            </a:r>
          </a:p>
        </p:txBody>
      </p:sp>
    </p:spTree>
    <p:extLst>
      <p:ext uri="{BB962C8B-B14F-4D97-AF65-F5344CB8AC3E}">
        <p14:creationId xmlns:p14="http://schemas.microsoft.com/office/powerpoint/2010/main" val="1196472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53172946-45BC-45D3-4C34-28B960A2008E}"/>
              </a:ext>
            </a:extLst>
          </p:cNvPr>
          <p:cNvPicPr>
            <a:picLocks noChangeAspect="1"/>
          </p:cNvPicPr>
          <p:nvPr/>
        </p:nvPicPr>
        <p:blipFill>
          <a:blip r:embed="rId3">
            <a:extLst>
              <a:ext uri="{28A0092B-C50C-407E-A947-70E740481C1C}">
                <a14:useLocalDpi xmlns:a14="http://schemas.microsoft.com/office/drawing/2010/main" val="0"/>
              </a:ext>
            </a:extLst>
          </a:blip>
          <a:srcRect l="1913" t="965" r="1476" b="2655"/>
          <a:stretch/>
        </p:blipFill>
        <p:spPr>
          <a:xfrm>
            <a:off x="2126062" y="1684030"/>
            <a:ext cx="5950156" cy="3701205"/>
          </a:xfrm>
          <a:prstGeom prst="rect">
            <a:avLst/>
          </a:prstGeom>
        </p:spPr>
      </p:pic>
      <p:sp>
        <p:nvSpPr>
          <p:cNvPr id="6" name="テキスト ボックス 5">
            <a:extLst>
              <a:ext uri="{FF2B5EF4-FFF2-40B4-BE49-F238E27FC236}">
                <a16:creationId xmlns:a16="http://schemas.microsoft.com/office/drawing/2014/main" id="{490B8B9F-9B7F-9E1D-7FA8-5F09AA0197FC}"/>
              </a:ext>
            </a:extLst>
          </p:cNvPr>
          <p:cNvSpPr txBox="1"/>
          <p:nvPr/>
        </p:nvSpPr>
        <p:spPr>
          <a:xfrm>
            <a:off x="1245535" y="5474888"/>
            <a:ext cx="3780648" cy="1015663"/>
          </a:xfrm>
          <a:prstGeom prst="rect">
            <a:avLst/>
          </a:prstGeom>
          <a:noFill/>
        </p:spPr>
        <p:txBody>
          <a:bodyPr wrap="square">
            <a:spAutoFit/>
          </a:bodyPr>
          <a:lstStyle/>
          <a:p>
            <a:r>
              <a:rPr kumimoji="1"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①</a:t>
            </a:r>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肌表面の被膜の調整</a:t>
            </a:r>
            <a:r>
              <a:rPr kumimoji="1"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a:t>
            </a:r>
            <a:endParaRPr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kumimoji="1"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②</a:t>
            </a:r>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水分子を細かくして均一化。</a:t>
            </a:r>
            <a:endParaRPr kumimoji="1"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③表皮の循環を促す。</a:t>
            </a:r>
            <a:endParaRPr kumimoji="1"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2" name="正方形/長方形 1">
            <a:extLst>
              <a:ext uri="{FF2B5EF4-FFF2-40B4-BE49-F238E27FC236}">
                <a16:creationId xmlns:a16="http://schemas.microsoft.com/office/drawing/2014/main" id="{12707ABD-7A87-FCB1-6D46-9F65CF2DA36F}"/>
              </a:ext>
            </a:extLst>
          </p:cNvPr>
          <p:cNvSpPr/>
          <p:nvPr/>
        </p:nvSpPr>
        <p:spPr>
          <a:xfrm>
            <a:off x="0" y="395926"/>
            <a:ext cx="9906000" cy="846611"/>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75DBE69-5E60-541D-E136-6B0E0285962B}"/>
              </a:ext>
            </a:extLst>
          </p:cNvPr>
          <p:cNvSpPr txBox="1"/>
          <p:nvPr/>
        </p:nvSpPr>
        <p:spPr>
          <a:xfrm>
            <a:off x="6353666" y="1309395"/>
            <a:ext cx="3665456" cy="307777"/>
          </a:xfrm>
          <a:prstGeom prst="rect">
            <a:avLst/>
          </a:prstGeom>
          <a:noFill/>
        </p:spPr>
        <p:txBody>
          <a:bodyPr wrap="square">
            <a:spAutoFit/>
          </a:bodyPr>
          <a:lstStyle/>
          <a:p>
            <a:pPr algn="ct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r>
              <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rPr>
              <a:t>テラヘルツ特殊加工による</a:t>
            </a: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5</a:t>
            </a:r>
            <a:r>
              <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rPr>
              <a:t>つの効果</a:t>
            </a:r>
            <a:r>
              <a:rPr lang="en-US" altLang="ja-JP" sz="1400" b="1" dirty="0">
                <a:solidFill>
                  <a:schemeClr val="tx1">
                    <a:lumMod val="85000"/>
                    <a:lumOff val="15000"/>
                  </a:schemeClr>
                </a:solidFill>
                <a:latin typeface="游明朝 Demibold" panose="02020600000000000000" pitchFamily="18" charset="-128"/>
                <a:ea typeface="游明朝 Demibold" panose="02020600000000000000" pitchFamily="18" charset="-128"/>
              </a:rPr>
              <a:t>】</a:t>
            </a:r>
            <a:endParaRPr lang="ja-JP" altLang="en-US" sz="1400" b="1"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8" name="テキスト ボックス 7">
            <a:extLst>
              <a:ext uri="{FF2B5EF4-FFF2-40B4-BE49-F238E27FC236}">
                <a16:creationId xmlns:a16="http://schemas.microsoft.com/office/drawing/2014/main" id="{55143853-2E90-AEB3-4ED4-D8637D5CD9FA}"/>
              </a:ext>
            </a:extLst>
          </p:cNvPr>
          <p:cNvSpPr txBox="1"/>
          <p:nvPr/>
        </p:nvSpPr>
        <p:spPr>
          <a:xfrm>
            <a:off x="2051601" y="516074"/>
            <a:ext cx="7366747" cy="707886"/>
          </a:xfrm>
          <a:prstGeom prst="rect">
            <a:avLst/>
          </a:prstGeom>
          <a:noFill/>
        </p:spPr>
        <p:txBody>
          <a:bodyPr wrap="square" rtlCol="0">
            <a:spAutoFit/>
          </a:bodyPr>
          <a:lstStyle/>
          <a:p>
            <a:pPr algn="ctr"/>
            <a:r>
              <a:rPr kumimoji="1" lang="ja-JP" altLang="en-US" sz="4000" dirty="0">
                <a:solidFill>
                  <a:schemeClr val="bg1"/>
                </a:solidFill>
                <a:latin typeface="游明朝 Demibold" panose="02020600000000000000" pitchFamily="18" charset="-128"/>
                <a:ea typeface="游明朝 Demibold" panose="02020600000000000000" pitchFamily="18" charset="-128"/>
              </a:rPr>
              <a:t>お肌が潤う</a:t>
            </a:r>
            <a:r>
              <a:rPr kumimoji="1" lang="ja-JP" altLang="en-US" sz="3600" spc="-300" dirty="0">
                <a:solidFill>
                  <a:schemeClr val="bg1"/>
                </a:solidFill>
                <a:latin typeface="游明朝 Demibold" panose="02020600000000000000" pitchFamily="18" charset="-128"/>
                <a:ea typeface="游明朝 Demibold" panose="02020600000000000000" pitchFamily="18" charset="-128"/>
              </a:rPr>
              <a:t>。</a:t>
            </a:r>
            <a:r>
              <a:rPr kumimoji="1" lang="ja-JP" altLang="en-US" sz="4000" dirty="0">
                <a:solidFill>
                  <a:schemeClr val="bg1"/>
                </a:solidFill>
                <a:latin typeface="游明朝 Demibold" panose="02020600000000000000" pitchFamily="18" charset="-128"/>
                <a:ea typeface="游明朝 Demibold" panose="02020600000000000000" pitchFamily="18" charset="-128"/>
              </a:rPr>
              <a:t>もっちり艶肌効果</a:t>
            </a:r>
            <a:endParaRPr kumimoji="1" lang="en-US" altLang="ja-JP" sz="4000" dirty="0">
              <a:solidFill>
                <a:schemeClr val="bg1"/>
              </a:solidFill>
              <a:latin typeface="游明朝 Demibold" panose="02020600000000000000" pitchFamily="18" charset="-128"/>
              <a:ea typeface="游明朝 Demibold" panose="02020600000000000000" pitchFamily="18" charset="-128"/>
            </a:endParaRPr>
          </a:p>
        </p:txBody>
      </p:sp>
      <p:sp>
        <p:nvSpPr>
          <p:cNvPr id="11" name="テキスト ボックス 10">
            <a:extLst>
              <a:ext uri="{FF2B5EF4-FFF2-40B4-BE49-F238E27FC236}">
                <a16:creationId xmlns:a16="http://schemas.microsoft.com/office/drawing/2014/main" id="{184F9C5D-D919-70D3-63B9-3549DA65B2FE}"/>
              </a:ext>
            </a:extLst>
          </p:cNvPr>
          <p:cNvSpPr txBox="1"/>
          <p:nvPr/>
        </p:nvSpPr>
        <p:spPr>
          <a:xfrm>
            <a:off x="5385945" y="5778447"/>
            <a:ext cx="3665456" cy="408541"/>
          </a:xfrm>
          <a:prstGeom prst="rect">
            <a:avLst/>
          </a:prstGeom>
          <a:noFill/>
        </p:spPr>
        <p:txBody>
          <a:bodyPr wrap="square">
            <a:spAutoFit/>
          </a:bodyPr>
          <a:lstStyle/>
          <a:p>
            <a:r>
              <a:rPr lang="ja-JP" altLang="en-US" sz="2000" dirty="0">
                <a:solidFill>
                  <a:schemeClr val="tx1">
                    <a:lumMod val="85000"/>
                    <a:lumOff val="15000"/>
                  </a:schemeClr>
                </a:solidFill>
                <a:latin typeface="游明朝 Demibold" panose="02020600000000000000" pitchFamily="18" charset="-128"/>
                <a:ea typeface="游明朝 Demibold" panose="02020600000000000000" pitchFamily="18" charset="-128"/>
              </a:rPr>
              <a:t>肌がしっとりするのを実感！</a:t>
            </a:r>
            <a:endParaRPr kumimoji="1" lang="en-US" altLang="ja-JP" sz="2000" dirty="0">
              <a:solidFill>
                <a:schemeClr val="tx1">
                  <a:lumMod val="85000"/>
                  <a:lumOff val="15000"/>
                </a:schemeClr>
              </a:solidFill>
              <a:latin typeface="游明朝 Demibold" panose="02020600000000000000" pitchFamily="18" charset="-128"/>
              <a:ea typeface="游明朝 Demibold" panose="02020600000000000000" pitchFamily="18" charset="-128"/>
            </a:endParaRPr>
          </a:p>
        </p:txBody>
      </p:sp>
      <p:sp>
        <p:nvSpPr>
          <p:cNvPr id="12" name="矢印: 右 11">
            <a:extLst>
              <a:ext uri="{FF2B5EF4-FFF2-40B4-BE49-F238E27FC236}">
                <a16:creationId xmlns:a16="http://schemas.microsoft.com/office/drawing/2014/main" id="{1A1EBFC3-FE45-077A-66F0-7C4BF7A557B3}"/>
              </a:ext>
            </a:extLst>
          </p:cNvPr>
          <p:cNvSpPr/>
          <p:nvPr/>
        </p:nvSpPr>
        <p:spPr>
          <a:xfrm>
            <a:off x="4923885" y="5607656"/>
            <a:ext cx="352031" cy="750125"/>
          </a:xfrm>
          <a:prstGeom prst="righ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4639204E-675D-0C17-8F7F-89AC338379A4}"/>
              </a:ext>
            </a:extLst>
          </p:cNvPr>
          <p:cNvGrpSpPr/>
          <p:nvPr/>
        </p:nvGrpSpPr>
        <p:grpSpPr>
          <a:xfrm>
            <a:off x="254911" y="329082"/>
            <a:ext cx="1796690" cy="1107996"/>
            <a:chOff x="254911" y="329082"/>
            <a:chExt cx="1796690" cy="1107996"/>
          </a:xfrm>
        </p:grpSpPr>
        <p:sp>
          <p:nvSpPr>
            <p:cNvPr id="16" name="テキスト ボックス 15">
              <a:extLst>
                <a:ext uri="{FF2B5EF4-FFF2-40B4-BE49-F238E27FC236}">
                  <a16:creationId xmlns:a16="http://schemas.microsoft.com/office/drawing/2014/main" id="{E75B044C-D215-F2AE-0AAF-218DB7BD2A24}"/>
                </a:ext>
              </a:extLst>
            </p:cNvPr>
            <p:cNvSpPr txBox="1"/>
            <p:nvPr/>
          </p:nvSpPr>
          <p:spPr>
            <a:xfrm>
              <a:off x="254911" y="329082"/>
              <a:ext cx="1796690" cy="1107996"/>
            </a:xfrm>
            <a:prstGeom prst="rect">
              <a:avLst/>
            </a:prstGeom>
            <a:noFill/>
          </p:spPr>
          <p:txBody>
            <a:bodyPr wrap="square" rtlCol="0">
              <a:spAutoFit/>
            </a:bodyPr>
            <a:lstStyle/>
            <a:p>
              <a:pPr algn="ctr"/>
              <a:r>
                <a:rPr kumimoji="1" lang="en-US" altLang="ja-JP" sz="6600" b="1" dirty="0">
                  <a:solidFill>
                    <a:srgbClr val="D0B669"/>
                  </a:solidFill>
                  <a:effectLst>
                    <a:outerShdw blurRad="38100" dist="38100" dir="2700000" algn="tl">
                      <a:srgbClr val="000000">
                        <a:alpha val="43137"/>
                      </a:srgbClr>
                    </a:outerShdw>
                  </a:effectLst>
                  <a:latin typeface="游明朝 Demibold" panose="02020600000000000000" pitchFamily="18" charset="-128"/>
                  <a:ea typeface="游明朝 Demibold" panose="02020600000000000000" pitchFamily="18" charset="-128"/>
                </a:rPr>
                <a:t>02</a:t>
              </a:r>
            </a:p>
          </p:txBody>
        </p:sp>
        <p:sp>
          <p:nvSpPr>
            <p:cNvPr id="17" name="二等辺三角形 16">
              <a:extLst>
                <a:ext uri="{FF2B5EF4-FFF2-40B4-BE49-F238E27FC236}">
                  <a16:creationId xmlns:a16="http://schemas.microsoft.com/office/drawing/2014/main" id="{61418E1B-E919-F6FC-D13F-8250ECF4A1BB}"/>
                </a:ext>
              </a:extLst>
            </p:cNvPr>
            <p:cNvSpPr/>
            <p:nvPr/>
          </p:nvSpPr>
          <p:spPr>
            <a:xfrm rot="5400000">
              <a:off x="1696296" y="717170"/>
              <a:ext cx="237477" cy="204122"/>
            </a:xfrm>
            <a:prstGeom prst="triangle">
              <a:avLst/>
            </a:prstGeom>
            <a:solidFill>
              <a:srgbClr val="D0B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77144454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2735</TotalTime>
  <Words>2750</Words>
  <Application>Microsoft Office PowerPoint</Application>
  <PresentationFormat>A4 210 x 297 mm</PresentationFormat>
  <Paragraphs>415</Paragraphs>
  <Slides>20</Slides>
  <Notes>19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20</vt:i4>
      </vt:variant>
    </vt:vector>
  </HeadingPairs>
  <TitlesOfParts>
    <vt:vector size="32" baseType="lpstr">
      <vt:lpstr>BIZ UDPゴシック</vt:lpstr>
      <vt:lpstr>BIZ UDP明朝 Medium</vt:lpstr>
      <vt:lpstr>HGS行書体</vt:lpstr>
      <vt:lpstr>ＭＳ Ｐ明朝</vt:lpstr>
      <vt:lpstr>游ゴシック</vt:lpstr>
      <vt:lpstr>游明朝 Demibold</vt:lpstr>
      <vt:lpstr>Amasis MT Pro Black</vt:lpstr>
      <vt:lpstr>Arial</vt:lpstr>
      <vt:lpstr>Calibri</vt:lpstr>
      <vt:lpstr>Calibri Light</vt:lpstr>
      <vt:lpstr>Georgia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理沙 木村</dc:creator>
  <cp:lastModifiedBy>裕司 岡野</cp:lastModifiedBy>
  <cp:revision>74</cp:revision>
  <dcterms:created xsi:type="dcterms:W3CDTF">2024-09-09T13:45:02Z</dcterms:created>
  <dcterms:modified xsi:type="dcterms:W3CDTF">2024-09-11T11:42:00Z</dcterms:modified>
</cp:coreProperties>
</file>